
<file path=[Content_Types].xml><?xml version="1.0" encoding="utf-8"?>
<Types xmlns="http://schemas.openxmlformats.org/package/2006/content-types">
  <Default Extension="png" ContentType="image/png"/>
  <Default Extension="m4a" ContentType="audio/mp4"/>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sldIdLst>
    <p:sldId id="318" r:id="rId5"/>
    <p:sldId id="298" r:id="rId6"/>
    <p:sldId id="286" r:id="rId7"/>
    <p:sldId id="314" r:id="rId8"/>
    <p:sldId id="311" r:id="rId9"/>
    <p:sldId id="265" r:id="rId10"/>
    <p:sldId id="289" r:id="rId11"/>
    <p:sldId id="310" r:id="rId12"/>
    <p:sldId id="288" r:id="rId13"/>
    <p:sldId id="309" r:id="rId14"/>
    <p:sldId id="290" r:id="rId15"/>
    <p:sldId id="312" r:id="rId16"/>
    <p:sldId id="313" r:id="rId17"/>
    <p:sldId id="317" r:id="rId18"/>
    <p:sldId id="303" r:id="rId19"/>
    <p:sldId id="316" r:id="rId20"/>
    <p:sldId id="281" r:id="rId21"/>
    <p:sldId id="315" r:id="rId2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9E7A"/>
    <a:srgbClr val="2BB512"/>
    <a:srgbClr val="C90000"/>
    <a:srgbClr val="528F7E"/>
    <a:srgbClr val="2D2D2D"/>
    <a:srgbClr val="17C1B6"/>
    <a:srgbClr val="21FAEB"/>
    <a:srgbClr val="3EFF1C"/>
    <a:srgbClr val="ED65FF"/>
    <a:srgbClr val="69C8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61" autoAdjust="0"/>
  </p:normalViewPr>
  <p:slideViewPr>
    <p:cSldViewPr snapToGrid="0" snapToObjects="1">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C5EE1B5-06EA-F24D-84B8-CB3CF6217F12}" type="datetimeFigureOut">
              <a:rPr lang="en-US" smtClean="0"/>
              <a:t>10/1/2020</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420BCAD-78F6-F04E-84FC-898FF3B01A7E}" type="slidenum">
              <a:rPr lang="en-US" smtClean="0"/>
              <a:t>‹#›</a:t>
            </a:fld>
            <a:endParaRPr lang="en-US"/>
          </a:p>
        </p:txBody>
      </p:sp>
    </p:spTree>
    <p:extLst>
      <p:ext uri="{BB962C8B-B14F-4D97-AF65-F5344CB8AC3E}">
        <p14:creationId xmlns:p14="http://schemas.microsoft.com/office/powerpoint/2010/main" val="25776654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1</a:t>
            </a:fld>
            <a:endParaRPr lang="en-US"/>
          </a:p>
        </p:txBody>
      </p:sp>
    </p:spTree>
    <p:extLst>
      <p:ext uri="{BB962C8B-B14F-4D97-AF65-F5344CB8AC3E}">
        <p14:creationId xmlns:p14="http://schemas.microsoft.com/office/powerpoint/2010/main" val="145486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2</a:t>
            </a:fld>
            <a:endParaRPr lang="en-US"/>
          </a:p>
        </p:txBody>
      </p:sp>
    </p:spTree>
    <p:extLst>
      <p:ext uri="{BB962C8B-B14F-4D97-AF65-F5344CB8AC3E}">
        <p14:creationId xmlns:p14="http://schemas.microsoft.com/office/powerpoint/2010/main" val="806929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Comic Sans MS"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eaLnBrk="1" hangingPunct="1">
              <a:spcBef>
                <a:spcPct val="0"/>
              </a:spcBef>
            </a:pPr>
            <a:endParaRPr lang="en-GB" altLang="en-US" sz="1200" dirty="0" smtClean="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3</a:t>
            </a:fld>
            <a:endParaRPr lang="en-US"/>
          </a:p>
        </p:txBody>
      </p:sp>
    </p:spTree>
    <p:extLst>
      <p:ext uri="{BB962C8B-B14F-4D97-AF65-F5344CB8AC3E}">
        <p14:creationId xmlns:p14="http://schemas.microsoft.com/office/powerpoint/2010/main" val="91836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4</a:t>
            </a:fld>
            <a:endParaRPr lang="en-US"/>
          </a:p>
        </p:txBody>
      </p:sp>
    </p:spTree>
    <p:extLst>
      <p:ext uri="{BB962C8B-B14F-4D97-AF65-F5344CB8AC3E}">
        <p14:creationId xmlns:p14="http://schemas.microsoft.com/office/powerpoint/2010/main" val="3051249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5</a:t>
            </a:fld>
            <a:endParaRPr lang="en-US"/>
          </a:p>
        </p:txBody>
      </p:sp>
    </p:spTree>
    <p:extLst>
      <p:ext uri="{BB962C8B-B14F-4D97-AF65-F5344CB8AC3E}">
        <p14:creationId xmlns:p14="http://schemas.microsoft.com/office/powerpoint/2010/main" val="2239701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dirty="0">
              <a:latin typeface="Calibri" charset="0"/>
            </a:endParaRPr>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fld id="{6212F208-E4E2-7448-8769-2C5785B19CA5}" type="slidenum">
              <a:rPr lang="en-US">
                <a:latin typeface="Calibri" charset="0"/>
              </a:rPr>
              <a:pPr/>
              <a:t>6</a:t>
            </a:fld>
            <a:endParaRPr lang="en-US">
              <a:latin typeface="Calibri"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endParaRPr lang="en-GB" altLang="en-US" sz="1100" dirty="0" smtClean="0">
              <a:latin typeface="Comic Sans MS" pitchFamily="66" charset="0"/>
            </a:endParaRPr>
          </a:p>
          <a:p>
            <a:pPr eaLnBrk="1" hangingPunct="1">
              <a:spcBef>
                <a:spcPct val="0"/>
              </a:spcBef>
            </a:pPr>
            <a:endParaRPr lang="en-GB" altLang="en-US" sz="1200" dirty="0" smtClean="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7</a:t>
            </a:fld>
            <a:endParaRPr lang="en-US"/>
          </a:p>
        </p:txBody>
      </p:sp>
    </p:spTree>
    <p:extLst>
      <p:ext uri="{BB962C8B-B14F-4D97-AF65-F5344CB8AC3E}">
        <p14:creationId xmlns:p14="http://schemas.microsoft.com/office/powerpoint/2010/main" val="3030477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8</a:t>
            </a:fld>
            <a:endParaRPr lang="en-US"/>
          </a:p>
        </p:txBody>
      </p:sp>
    </p:spTree>
    <p:extLst>
      <p:ext uri="{BB962C8B-B14F-4D97-AF65-F5344CB8AC3E}">
        <p14:creationId xmlns:p14="http://schemas.microsoft.com/office/powerpoint/2010/main" val="9601076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endParaRPr lang="en-GB" altLang="en-US" dirty="0" smtClean="0">
              <a:ea typeface="ＭＳ Ｐゴシック" pitchFamily="34" charset="-128"/>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9</a:t>
            </a:fld>
            <a:endParaRPr lang="en-US"/>
          </a:p>
        </p:txBody>
      </p:sp>
    </p:spTree>
    <p:extLst>
      <p:ext uri="{BB962C8B-B14F-4D97-AF65-F5344CB8AC3E}">
        <p14:creationId xmlns:p14="http://schemas.microsoft.com/office/powerpoint/2010/main" val="1942512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10</a:t>
            </a:fld>
            <a:endParaRPr lang="en-US"/>
          </a:p>
        </p:txBody>
      </p:sp>
    </p:spTree>
    <p:extLst>
      <p:ext uri="{BB962C8B-B14F-4D97-AF65-F5344CB8AC3E}">
        <p14:creationId xmlns:p14="http://schemas.microsoft.com/office/powerpoint/2010/main" val="2592035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11</a:t>
            </a:fld>
            <a:endParaRPr lang="en-US"/>
          </a:p>
        </p:txBody>
      </p:sp>
    </p:spTree>
    <p:extLst>
      <p:ext uri="{BB962C8B-B14F-4D97-AF65-F5344CB8AC3E}">
        <p14:creationId xmlns:p14="http://schemas.microsoft.com/office/powerpoint/2010/main" val="3574888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12</a:t>
            </a:fld>
            <a:endParaRPr lang="en-US"/>
          </a:p>
        </p:txBody>
      </p:sp>
    </p:spTree>
    <p:extLst>
      <p:ext uri="{BB962C8B-B14F-4D97-AF65-F5344CB8AC3E}">
        <p14:creationId xmlns:p14="http://schemas.microsoft.com/office/powerpoint/2010/main" val="1378839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13</a:t>
            </a:fld>
            <a:endParaRPr lang="en-US"/>
          </a:p>
        </p:txBody>
      </p:sp>
    </p:spTree>
    <p:extLst>
      <p:ext uri="{BB962C8B-B14F-4D97-AF65-F5344CB8AC3E}">
        <p14:creationId xmlns:p14="http://schemas.microsoft.com/office/powerpoint/2010/main" val="780122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14</a:t>
            </a:fld>
            <a:endParaRPr lang="en-US"/>
          </a:p>
        </p:txBody>
      </p:sp>
    </p:spTree>
    <p:extLst>
      <p:ext uri="{BB962C8B-B14F-4D97-AF65-F5344CB8AC3E}">
        <p14:creationId xmlns:p14="http://schemas.microsoft.com/office/powerpoint/2010/main" val="2134515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15</a:t>
            </a:fld>
            <a:endParaRPr lang="en-US"/>
          </a:p>
        </p:txBody>
      </p:sp>
    </p:spTree>
    <p:extLst>
      <p:ext uri="{BB962C8B-B14F-4D97-AF65-F5344CB8AC3E}">
        <p14:creationId xmlns:p14="http://schemas.microsoft.com/office/powerpoint/2010/main" val="13785727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ts val="0"/>
              </a:spcAft>
              <a:buClrTx/>
              <a:buSzTx/>
              <a:buFontTx/>
              <a:buNone/>
              <a:tabLst/>
              <a:defRPr/>
            </a:pPr>
            <a:endParaRPr lang="en-GB" b="1" dirty="0" smtClean="0">
              <a:latin typeface="Calibri" charset="0"/>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16</a:t>
            </a:fld>
            <a:endParaRPr lang="en-US"/>
          </a:p>
        </p:txBody>
      </p:sp>
    </p:spTree>
    <p:extLst>
      <p:ext uri="{BB962C8B-B14F-4D97-AF65-F5344CB8AC3E}">
        <p14:creationId xmlns:p14="http://schemas.microsoft.com/office/powerpoint/2010/main" val="39414341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Listed above</a:t>
            </a:r>
            <a:r>
              <a:rPr lang="en-US" baseline="0" dirty="0" smtClean="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17</a:t>
            </a:fld>
            <a:endParaRPr lang="en-US"/>
          </a:p>
        </p:txBody>
      </p:sp>
    </p:spTree>
    <p:extLst>
      <p:ext uri="{BB962C8B-B14F-4D97-AF65-F5344CB8AC3E}">
        <p14:creationId xmlns:p14="http://schemas.microsoft.com/office/powerpoint/2010/main" val="24196249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Listed above</a:t>
            </a:r>
            <a:r>
              <a:rPr lang="en-US" baseline="0" dirty="0" smtClean="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18</a:t>
            </a:fld>
            <a:endParaRPr lang="en-US"/>
          </a:p>
        </p:txBody>
      </p:sp>
    </p:spTree>
    <p:extLst>
      <p:ext uri="{BB962C8B-B14F-4D97-AF65-F5344CB8AC3E}">
        <p14:creationId xmlns:p14="http://schemas.microsoft.com/office/powerpoint/2010/main" val="33402116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00050" y="1797050"/>
            <a:ext cx="7772400" cy="1470025"/>
          </a:xfrm>
        </p:spPr>
        <p:txBody>
          <a:bodyPr/>
          <a:lstStyle>
            <a:lvl1pPr>
              <a:defRPr>
                <a:solidFill>
                  <a:schemeClr val="bg1"/>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1591645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4308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69501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47935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10/1/2020</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584670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10/1/2020</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605661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10/1/2020</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79790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373902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2" r:id="rId4"/>
    <p:sldLayoutId id="2147483654" r:id="rId5"/>
    <p:sldLayoutId id="2147483655" r:id="rId6"/>
    <p:sldLayoutId id="2147483656" r:id="rId7"/>
  </p:sldLayoutIdLst>
  <p:txStyles>
    <p:titleStyle>
      <a:lvl1pPr algn="l" defTabSz="457200" rtl="0" eaLnBrk="1" latinLnBrk="0" hangingPunct="1">
        <a:spcBef>
          <a:spcPct val="0"/>
        </a:spcBef>
        <a:buNone/>
        <a:defRPr sz="3200" b="1" kern="1200">
          <a:solidFill>
            <a:schemeClr val="tx1">
              <a:lumMod val="65000"/>
              <a:lumOff val="35000"/>
            </a:schemeClr>
          </a:solidFill>
          <a:latin typeface="Arial"/>
          <a:ea typeface="+mj-ea"/>
          <a:cs typeface="Arial"/>
        </a:defRPr>
      </a:lvl1pPr>
    </p:titleStyle>
    <p:bodyStyle>
      <a:lvl1pPr marL="0" indent="0" algn="l" defTabSz="457200" rtl="0" eaLnBrk="1" latinLnBrk="0" hangingPunct="1">
        <a:spcBef>
          <a:spcPct val="20000"/>
        </a:spcBef>
        <a:buFont typeface="Arial"/>
        <a:buNone/>
        <a:defRPr sz="3200" kern="1200">
          <a:solidFill>
            <a:srgbClr val="595959"/>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rgbClr val="595959"/>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rgbClr val="595959"/>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rgbClr val="595959"/>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rgbClr val="595959"/>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sjlPILhk7bQ" TargetMode="Externa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wmf"/><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absSgYIPCns" TargetMode="Externa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9.xml"/><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TkXcabDUg7Q" TargetMode="Externa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4.jpeg"/><Relationship Id="rId18" Type="http://schemas.openxmlformats.org/officeDocument/2006/relationships/image" Target="../media/image29.jpeg"/><Relationship Id="rId3" Type="http://schemas.openxmlformats.org/officeDocument/2006/relationships/slideLayout" Target="../slideLayouts/slideLayout2.xml"/><Relationship Id="rId21" Type="http://schemas.openxmlformats.org/officeDocument/2006/relationships/image" Target="../media/image32.jpeg"/><Relationship Id="rId7" Type="http://schemas.openxmlformats.org/officeDocument/2006/relationships/image" Target="../media/image18.jpeg"/><Relationship Id="rId12" Type="http://schemas.openxmlformats.org/officeDocument/2006/relationships/image" Target="../media/image23.jpeg"/><Relationship Id="rId17" Type="http://schemas.openxmlformats.org/officeDocument/2006/relationships/image" Target="../media/image28.jpeg"/><Relationship Id="rId25" Type="http://schemas.openxmlformats.org/officeDocument/2006/relationships/image" Target="../media/image5.png"/><Relationship Id="rId2" Type="http://schemas.openxmlformats.org/officeDocument/2006/relationships/audio" Target="../media/media8.m4a"/><Relationship Id="rId16" Type="http://schemas.openxmlformats.org/officeDocument/2006/relationships/image" Target="../media/image27.jpeg"/><Relationship Id="rId20" Type="http://schemas.openxmlformats.org/officeDocument/2006/relationships/image" Target="../media/image31.jpeg"/><Relationship Id="rId1" Type="http://schemas.microsoft.com/office/2007/relationships/media" Target="../media/media8.m4a"/><Relationship Id="rId6" Type="http://schemas.openxmlformats.org/officeDocument/2006/relationships/image" Target="../media/image17.png"/><Relationship Id="rId11" Type="http://schemas.openxmlformats.org/officeDocument/2006/relationships/image" Target="../media/image22.jpeg"/><Relationship Id="rId24" Type="http://schemas.openxmlformats.org/officeDocument/2006/relationships/image" Target="../media/image35.JPG"/><Relationship Id="rId5" Type="http://schemas.openxmlformats.org/officeDocument/2006/relationships/image" Target="../media/image16.JPG"/><Relationship Id="rId15" Type="http://schemas.openxmlformats.org/officeDocument/2006/relationships/image" Target="../media/image26.jpeg"/><Relationship Id="rId23" Type="http://schemas.openxmlformats.org/officeDocument/2006/relationships/image" Target="../media/image34.jpeg"/><Relationship Id="rId10" Type="http://schemas.openxmlformats.org/officeDocument/2006/relationships/image" Target="../media/image21.jpeg"/><Relationship Id="rId19" Type="http://schemas.openxmlformats.org/officeDocument/2006/relationships/image" Target="../media/image30.jpeg"/><Relationship Id="rId4" Type="http://schemas.openxmlformats.org/officeDocument/2006/relationships/notesSlide" Target="../notesSlides/notesSlide11.xml"/><Relationship Id="rId9" Type="http://schemas.openxmlformats.org/officeDocument/2006/relationships/image" Target="../media/image20.jpeg"/><Relationship Id="rId14" Type="http://schemas.openxmlformats.org/officeDocument/2006/relationships/image" Target="../media/image25.jpeg"/><Relationship Id="rId22" Type="http://schemas.openxmlformats.org/officeDocument/2006/relationships/image" Target="../media/image33.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5.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ideo" Target="https://www.youtube.com/embed/LbKGLJPp6ww" TargetMode="External"/><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ideo" Target="https://www.youtube.com/embed/iHMl70ZmxIQ" TargetMode="External"/><Relationship Id="rId5" Type="http://schemas.openxmlformats.org/officeDocument/2006/relationships/image" Target="../media/image38.jpe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5.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ideo" Target="https://www.youtube.com/embed/kjHqJQ8sxs4" TargetMode="External"/><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8" Type="http://schemas.openxmlformats.org/officeDocument/2006/relationships/hyperlink" Target="https://global.oup.com/education/content/primary/series/rwi/parents" TargetMode="External"/><Relationship Id="rId3" Type="http://schemas.openxmlformats.org/officeDocument/2006/relationships/slideLayout" Target="../slideLayouts/slideLayout2.xml"/><Relationship Id="rId7" Type="http://schemas.openxmlformats.org/officeDocument/2006/relationships/hyperlink" Target="https://www.youtube.com/channel/UCo7fbLgY2oA_cFCIg9GdxtQ?pbjreload=102&amp;edufilter=e6qD2YkdKlsx0usKRcahrA" TargetMode="Externa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hyperlink" Target="https://www.ruthmiskin.com/en/find-out-more/parents/" TargetMode="External"/><Relationship Id="rId5" Type="http://schemas.openxmlformats.org/officeDocument/2006/relationships/hyperlink" Target="https://www.google.com/search?q=ruth+miskin+how+to+pronounce+sounds&amp;rlz=1C1GCEA_enGB793GB793&amp;oq=ruth+miskin+how+to+pronounce+sounds&amp;aqs=chrome..69i57j0.8112j0j7&amp;sourceid=chrome&amp;ie=UTF-8#kpvalbx=_QGhkX9T5LMfXgQbShY-gDA37" TargetMode="External"/><Relationship Id="rId4" Type="http://schemas.openxmlformats.org/officeDocument/2006/relationships/notesSlide" Target="../notesSlides/notesSlide17.xml"/><Relationship Id="rId9"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hyperlink" Target="mailto:office@st-marysaylesbury.bucksgfl.org.uk" TargetMode="External"/><Relationship Id="rId4"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smtClean="0"/>
              <a:t>Welcome</a:t>
            </a:r>
            <a:endParaRPr lang="en-GB" dirty="0"/>
          </a:p>
        </p:txBody>
      </p:sp>
      <p:sp>
        <p:nvSpPr>
          <p:cNvPr id="4" name="Content Placeholder 3"/>
          <p:cNvSpPr>
            <a:spLocks noGrp="1"/>
          </p:cNvSpPr>
          <p:nvPr>
            <p:ph idx="1"/>
          </p:nvPr>
        </p:nvSpPr>
        <p:spPr/>
        <p:txBody>
          <a:bodyPr/>
          <a:lstStyle/>
          <a:p>
            <a:endParaRPr lang="en-US" dirty="0" smtClean="0"/>
          </a:p>
          <a:p>
            <a:pPr algn="ctr"/>
            <a:r>
              <a:rPr lang="en-US" sz="4800" dirty="0" smtClean="0"/>
              <a:t>Year 1 Read Write Inc. Information </a:t>
            </a:r>
            <a:r>
              <a:rPr lang="en-US" sz="4800" dirty="0"/>
              <a:t>P</a:t>
            </a:r>
            <a:r>
              <a:rPr lang="en-US" sz="4800" dirty="0" smtClean="0"/>
              <a:t>resentation</a:t>
            </a:r>
            <a:endParaRPr lang="en-GB" sz="4800"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07879" y="5821363"/>
            <a:ext cx="609600" cy="609600"/>
          </a:xfrm>
          <a:prstGeom prst="rect">
            <a:avLst/>
          </a:prstGeom>
        </p:spPr>
      </p:pic>
    </p:spTree>
    <p:extLst>
      <p:ext uri="{BB962C8B-B14F-4D97-AF65-F5344CB8AC3E}">
        <p14:creationId xmlns:p14="http://schemas.microsoft.com/office/powerpoint/2010/main" val="798920030"/>
      </p:ext>
    </p:extLst>
  </p:cSld>
  <p:clrMapOvr>
    <a:masterClrMapping/>
  </p:clrMapOvr>
  <mc:AlternateContent xmlns:mc="http://schemas.openxmlformats.org/markup-compatibility/2006" xmlns:p14="http://schemas.microsoft.com/office/powerpoint/2010/main">
    <mc:Choice Requires="p14">
      <p:transition spd="slow" p14:dur="2000" advTm="34204"/>
    </mc:Choice>
    <mc:Fallback xmlns="">
      <p:transition spd="slow" advTm="342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Read, Write Inc. (RWI)</a:t>
            </a:r>
            <a:br>
              <a:rPr lang="en-GB" dirty="0" smtClean="0"/>
            </a:br>
            <a:r>
              <a:rPr lang="en-GB" dirty="0" smtClean="0"/>
              <a:t>in Year 1 </a:t>
            </a:r>
            <a:endParaRPr lang="en-GB" dirty="0"/>
          </a:p>
        </p:txBody>
      </p:sp>
      <p:sp>
        <p:nvSpPr>
          <p:cNvPr id="5" name="Content Placeholder 4"/>
          <p:cNvSpPr>
            <a:spLocks noGrp="1"/>
          </p:cNvSpPr>
          <p:nvPr>
            <p:ph idx="1"/>
          </p:nvPr>
        </p:nvSpPr>
        <p:spPr/>
        <p:txBody>
          <a:bodyPr/>
          <a:lstStyle/>
          <a:p>
            <a:pPr algn="ctr"/>
            <a:r>
              <a:rPr lang="en-GB" b="1" dirty="0" smtClean="0"/>
              <a:t>The Year 1 team that deliver RWI are: </a:t>
            </a:r>
            <a:r>
              <a:rPr lang="en-GB" dirty="0" smtClean="0"/>
              <a:t>Miss Blackman, Mrs Hoaen, Mrs Robinson, Mrs Richardson and Mrs Brown.</a:t>
            </a:r>
            <a:endParaRPr lang="en-GB" dirty="0"/>
          </a:p>
        </p:txBody>
      </p:sp>
      <p:pic>
        <p:nvPicPr>
          <p:cNvPr id="1026" name="Picture 2" descr="F:\DCIM\101EKZE1\101_306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1156" y="3272790"/>
            <a:ext cx="5638796" cy="3171823"/>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14036646"/>
      </p:ext>
    </p:extLst>
  </p:cSld>
  <p:clrMapOvr>
    <a:masterClrMapping/>
  </p:clrMapOvr>
  <mc:AlternateContent xmlns:mc="http://schemas.openxmlformats.org/markup-compatibility/2006" xmlns:p14="http://schemas.microsoft.com/office/powerpoint/2010/main">
    <mc:Choice Requires="p14">
      <p:transition spd="slow" p14:dur="2000" advTm="18368"/>
    </mc:Choice>
    <mc:Fallback xmlns="">
      <p:transition spd="slow" advTm="18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Read Write </a:t>
            </a:r>
            <a:r>
              <a:rPr lang="en-GB" dirty="0" err="1" smtClean="0"/>
              <a:t>Inc</a:t>
            </a:r>
            <a:r>
              <a:rPr lang="en-GB" dirty="0" smtClean="0"/>
              <a:t>?</a:t>
            </a:r>
            <a:endParaRPr lang="en-GB" dirty="0"/>
          </a:p>
        </p:txBody>
      </p:sp>
      <p:sp>
        <p:nvSpPr>
          <p:cNvPr id="3" name="Content Placeholder 2"/>
          <p:cNvSpPr>
            <a:spLocks noGrp="1"/>
          </p:cNvSpPr>
          <p:nvPr>
            <p:ph idx="1"/>
          </p:nvPr>
        </p:nvSpPr>
        <p:spPr>
          <a:xfrm>
            <a:off x="457200" y="1600200"/>
            <a:ext cx="8229600" cy="4933950"/>
          </a:xfrm>
        </p:spPr>
        <p:txBody>
          <a:bodyPr>
            <a:normAutofit/>
          </a:bodyPr>
          <a:lstStyle/>
          <a:p>
            <a:pPr marL="457200" indent="-457200">
              <a:buFont typeface="Arial" panose="020B0604020202020204" pitchFamily="34" charset="0"/>
              <a:buChar char="•"/>
            </a:pPr>
            <a:r>
              <a:rPr lang="en-GB" dirty="0" smtClean="0"/>
              <a:t>The </a:t>
            </a:r>
            <a:r>
              <a:rPr lang="en-GB" i="1" dirty="0"/>
              <a:t>Read Write Inc. </a:t>
            </a:r>
            <a:r>
              <a:rPr lang="en-GB" dirty="0"/>
              <a:t>Phonics programme is for primary school children learning to </a:t>
            </a:r>
            <a:r>
              <a:rPr lang="en-GB" dirty="0" smtClean="0"/>
              <a:t>read and write. </a:t>
            </a:r>
            <a:endParaRPr lang="en-GB" dirty="0"/>
          </a:p>
          <a:p>
            <a:pPr marL="457200" indent="-457200">
              <a:buFont typeface="Arial" panose="020B0604020202020204" pitchFamily="34" charset="0"/>
              <a:buChar char="•"/>
            </a:pPr>
            <a:r>
              <a:rPr lang="en-GB" dirty="0"/>
              <a:t>It enables </a:t>
            </a:r>
            <a:r>
              <a:rPr lang="en-GB" dirty="0" smtClean="0"/>
              <a:t>your </a:t>
            </a:r>
            <a:r>
              <a:rPr lang="en-GB" dirty="0"/>
              <a:t>child to become a confident and fluent </a:t>
            </a:r>
            <a:r>
              <a:rPr lang="en-GB" dirty="0" smtClean="0"/>
              <a:t>reader. </a:t>
            </a:r>
          </a:p>
          <a:p>
            <a:pPr marL="457200" indent="-457200">
              <a:buFont typeface="Arial" panose="020B0604020202020204" pitchFamily="34" charset="0"/>
              <a:buChar char="•"/>
            </a:pPr>
            <a:r>
              <a:rPr lang="en-GB" dirty="0" smtClean="0"/>
              <a:t>Children are taught in ability groups and regularly assessed.</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93811" y="5727700"/>
            <a:ext cx="609600" cy="609600"/>
          </a:xfrm>
          <a:prstGeom prst="rect">
            <a:avLst/>
          </a:prstGeom>
        </p:spPr>
      </p:pic>
    </p:spTree>
    <p:extLst>
      <p:ext uri="{BB962C8B-B14F-4D97-AF65-F5344CB8AC3E}">
        <p14:creationId xmlns:p14="http://schemas.microsoft.com/office/powerpoint/2010/main" val="428792130"/>
      </p:ext>
    </p:extLst>
  </p:cSld>
  <p:clrMapOvr>
    <a:masterClrMapping/>
  </p:clrMapOvr>
  <mc:AlternateContent xmlns:mc="http://schemas.openxmlformats.org/markup-compatibility/2006" xmlns:p14="http://schemas.microsoft.com/office/powerpoint/2010/main">
    <mc:Choice Requires="p14">
      <p:transition spd="slow" p14:dur="2000" advTm="23640"/>
    </mc:Choice>
    <mc:Fallback xmlns="">
      <p:transition spd="slow" advTm="23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 overview of the RWI programme</a:t>
            </a:r>
            <a:endParaRPr lang="en-GB" dirty="0"/>
          </a:p>
        </p:txBody>
      </p:sp>
      <p:sp>
        <p:nvSpPr>
          <p:cNvPr id="3" name="Content Placeholder 2"/>
          <p:cNvSpPr>
            <a:spLocks noGrp="1"/>
          </p:cNvSpPr>
          <p:nvPr>
            <p:ph idx="1"/>
          </p:nvPr>
        </p:nvSpPr>
        <p:spPr/>
        <p:txBody>
          <a:bodyPr>
            <a:normAutofit/>
          </a:bodyPr>
          <a:lstStyle/>
          <a:p>
            <a:r>
              <a:rPr lang="en-GB" sz="1600" b="1" dirty="0" smtClean="0"/>
              <a:t>*Please note the video states that children bring home the RWI book they are reading in class.  At St Mary’s we do not send these books home with the children, (they are only used in class) instead we send home a book from a different reading scheme that is matched by level to the one they are reading in class.</a:t>
            </a:r>
          </a:p>
          <a:p>
            <a:endParaRPr lang="en-GB" sz="1600" b="1" dirty="0"/>
          </a:p>
        </p:txBody>
      </p:sp>
      <p:pic>
        <p:nvPicPr>
          <p:cNvPr id="4" name="sjlPILhk7bQ"/>
          <p:cNvPicPr>
            <a:picLocks noRot="1" noChangeAspect="1"/>
          </p:cNvPicPr>
          <p:nvPr>
            <a:videoFile r:link="rId1"/>
          </p:nvPr>
        </p:nvPicPr>
        <p:blipFill>
          <a:blip r:embed="rId4"/>
          <a:stretch>
            <a:fillRect/>
          </a:stretch>
        </p:blipFill>
        <p:spPr>
          <a:xfrm>
            <a:off x="1630680" y="2819717"/>
            <a:ext cx="6202680" cy="3489008"/>
          </a:xfrm>
          <a:prstGeom prst="rect">
            <a:avLst/>
          </a:prstGeom>
        </p:spPr>
      </p:pic>
    </p:spTree>
    <p:extLst>
      <p:ext uri="{BB962C8B-B14F-4D97-AF65-F5344CB8AC3E}">
        <p14:creationId xmlns:p14="http://schemas.microsoft.com/office/powerpoint/2010/main" val="27525820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840" y="274638"/>
            <a:ext cx="8275320" cy="1142682"/>
          </a:xfrm>
        </p:spPr>
        <p:txBody>
          <a:bodyPr>
            <a:normAutofit fontScale="90000"/>
          </a:bodyPr>
          <a:lstStyle/>
          <a:p>
            <a:r>
              <a:rPr lang="en-GB" dirty="0" smtClean="0"/>
              <a:t>How is the programme used in our school?</a:t>
            </a:r>
            <a:r>
              <a:rPr lang="en-GB" dirty="0"/>
              <a:t/>
            </a:r>
            <a:br>
              <a:rPr lang="en-GB" dirty="0"/>
            </a:br>
            <a:endParaRPr lang="en-GB" dirty="0"/>
          </a:p>
        </p:txBody>
      </p:sp>
      <p:sp>
        <p:nvSpPr>
          <p:cNvPr id="3" name="Content Placeholder 2"/>
          <p:cNvSpPr>
            <a:spLocks noGrp="1"/>
          </p:cNvSpPr>
          <p:nvPr>
            <p:ph idx="1"/>
          </p:nvPr>
        </p:nvSpPr>
        <p:spPr>
          <a:xfrm>
            <a:off x="213360" y="1661160"/>
            <a:ext cx="8473440" cy="4465003"/>
          </a:xfrm>
        </p:spPr>
        <p:txBody>
          <a:bodyPr>
            <a:noAutofit/>
          </a:bodyPr>
          <a:lstStyle/>
          <a:p>
            <a:pPr marL="457200" indent="-457200">
              <a:buFont typeface="Arial" panose="020B0604020202020204" pitchFamily="34" charset="0"/>
              <a:buChar char="•"/>
            </a:pPr>
            <a:r>
              <a:rPr lang="en-GB" sz="2400" dirty="0" smtClean="0">
                <a:solidFill>
                  <a:srgbClr val="000000"/>
                </a:solidFill>
              </a:rPr>
              <a:t>The </a:t>
            </a:r>
            <a:r>
              <a:rPr lang="en-GB" sz="2400" dirty="0">
                <a:solidFill>
                  <a:srgbClr val="000000"/>
                </a:solidFill>
              </a:rPr>
              <a:t>programme is systematic and lively </a:t>
            </a:r>
            <a:r>
              <a:rPr lang="en-GB" sz="2400" dirty="0" smtClean="0">
                <a:solidFill>
                  <a:srgbClr val="000000"/>
                </a:solidFill>
              </a:rPr>
              <a:t>which keeps the children engaged </a:t>
            </a:r>
          </a:p>
          <a:p>
            <a:pPr marL="457200" indent="-457200">
              <a:buFont typeface="Arial" panose="020B0604020202020204" pitchFamily="34" charset="0"/>
              <a:buChar char="•"/>
            </a:pPr>
            <a:r>
              <a:rPr lang="en-GB" sz="2400" dirty="0" smtClean="0">
                <a:solidFill>
                  <a:srgbClr val="000000"/>
                </a:solidFill>
              </a:rPr>
              <a:t>It is organised </a:t>
            </a:r>
            <a:r>
              <a:rPr lang="en-GB" sz="2400" dirty="0">
                <a:solidFill>
                  <a:srgbClr val="000000"/>
                </a:solidFill>
              </a:rPr>
              <a:t>by </a:t>
            </a:r>
            <a:r>
              <a:rPr lang="en-GB" sz="2400" dirty="0" smtClean="0">
                <a:solidFill>
                  <a:srgbClr val="000000"/>
                </a:solidFill>
              </a:rPr>
              <a:t>our Reading Leader Miss King.</a:t>
            </a:r>
            <a:endParaRPr lang="en-GB" sz="2400" dirty="0">
              <a:solidFill>
                <a:srgbClr val="000000"/>
              </a:solidFill>
            </a:endParaRPr>
          </a:p>
          <a:p>
            <a:pPr marL="457200" indent="-457200">
              <a:buFont typeface="Arial" panose="020B0604020202020204" pitchFamily="34" charset="0"/>
              <a:buChar char="•"/>
            </a:pPr>
            <a:r>
              <a:rPr lang="en-GB" sz="2400" dirty="0" smtClean="0">
                <a:solidFill>
                  <a:srgbClr val="000000"/>
                </a:solidFill>
              </a:rPr>
              <a:t>All  of our staff  who teach RWI (Teachers </a:t>
            </a:r>
            <a:r>
              <a:rPr lang="en-GB" sz="2400" dirty="0">
                <a:solidFill>
                  <a:srgbClr val="000000"/>
                </a:solidFill>
              </a:rPr>
              <a:t>and </a:t>
            </a:r>
            <a:r>
              <a:rPr lang="en-GB" sz="2400" dirty="0" smtClean="0">
                <a:solidFill>
                  <a:srgbClr val="000000"/>
                </a:solidFill>
              </a:rPr>
              <a:t>Teaching Assistants</a:t>
            </a:r>
            <a:r>
              <a:rPr lang="en-GB" sz="2400" dirty="0">
                <a:solidFill>
                  <a:srgbClr val="000000"/>
                </a:solidFill>
              </a:rPr>
              <a:t>) are trained together by </a:t>
            </a:r>
            <a:r>
              <a:rPr lang="en-GB" sz="2400" dirty="0" smtClean="0">
                <a:solidFill>
                  <a:srgbClr val="000000"/>
                </a:solidFill>
              </a:rPr>
              <a:t>the Reading Leader as well as receiving additional training and support from a RWI regional trainer.</a:t>
            </a:r>
            <a:endParaRPr lang="en-GB" sz="2400" dirty="0">
              <a:solidFill>
                <a:srgbClr val="000000"/>
              </a:solidFill>
            </a:endParaRPr>
          </a:p>
          <a:p>
            <a:pPr marL="457200" indent="-457200">
              <a:buFont typeface="Arial" panose="020B0604020202020204" pitchFamily="34" charset="0"/>
              <a:buChar char="•"/>
            </a:pPr>
            <a:r>
              <a:rPr lang="en-GB" sz="2400" dirty="0" smtClean="0">
                <a:solidFill>
                  <a:srgbClr val="000000"/>
                </a:solidFill>
              </a:rPr>
              <a:t>Your child will read </a:t>
            </a:r>
            <a:r>
              <a:rPr lang="en-GB" sz="2400" dirty="0">
                <a:solidFill>
                  <a:srgbClr val="000000"/>
                </a:solidFill>
              </a:rPr>
              <a:t>and write for an hour each </a:t>
            </a:r>
            <a:r>
              <a:rPr lang="en-GB" sz="2400" dirty="0" smtClean="0">
                <a:solidFill>
                  <a:srgbClr val="000000"/>
                </a:solidFill>
              </a:rPr>
              <a:t>day and they are </a:t>
            </a:r>
            <a:r>
              <a:rPr lang="en-GB" sz="2400" dirty="0">
                <a:solidFill>
                  <a:srgbClr val="000000"/>
                </a:solidFill>
              </a:rPr>
              <a:t>grouped according to their reading level. </a:t>
            </a:r>
          </a:p>
          <a:p>
            <a:pPr marL="457200" indent="-457200">
              <a:buFont typeface="Arial" panose="020B0604020202020204" pitchFamily="34" charset="0"/>
              <a:buChar char="•"/>
            </a:pPr>
            <a:r>
              <a:rPr lang="en-GB" sz="2400" dirty="0" smtClean="0">
                <a:solidFill>
                  <a:srgbClr val="000000"/>
                </a:solidFill>
              </a:rPr>
              <a:t>If your child needs any </a:t>
            </a:r>
            <a:r>
              <a:rPr lang="en-GB" sz="2400" dirty="0">
                <a:solidFill>
                  <a:srgbClr val="000000"/>
                </a:solidFill>
              </a:rPr>
              <a:t>extra support to maintain </a:t>
            </a:r>
            <a:r>
              <a:rPr lang="en-GB" sz="2400" dirty="0" smtClean="0">
                <a:solidFill>
                  <a:srgbClr val="000000"/>
                </a:solidFill>
              </a:rPr>
              <a:t>progress, they will </a:t>
            </a:r>
            <a:r>
              <a:rPr lang="en-GB" sz="2400" dirty="0">
                <a:solidFill>
                  <a:srgbClr val="000000"/>
                </a:solidFill>
              </a:rPr>
              <a:t>work with a </a:t>
            </a:r>
            <a:r>
              <a:rPr lang="en-GB" sz="2400" dirty="0" smtClean="0">
                <a:solidFill>
                  <a:srgbClr val="000000"/>
                </a:solidFill>
              </a:rPr>
              <a:t>member of staff</a:t>
            </a:r>
            <a:r>
              <a:rPr lang="en-GB" sz="2400" dirty="0">
                <a:solidFill>
                  <a:srgbClr val="000000"/>
                </a:solidFill>
              </a:rPr>
              <a:t> </a:t>
            </a:r>
            <a:r>
              <a:rPr lang="en-GB" sz="2400" dirty="0" smtClean="0">
                <a:solidFill>
                  <a:srgbClr val="000000"/>
                </a:solidFill>
              </a:rPr>
              <a:t>doing short phonic interventions.</a:t>
            </a:r>
            <a:endParaRPr lang="en-GB" sz="2400" dirty="0">
              <a:solidFill>
                <a:srgbClr val="000000"/>
              </a:solidFill>
            </a:endParaRPr>
          </a:p>
          <a:p>
            <a:endParaRPr lang="en-GB" dirty="0" smtClean="0"/>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803964" y="6065203"/>
            <a:ext cx="609600" cy="609600"/>
          </a:xfrm>
          <a:prstGeom prst="rect">
            <a:avLst/>
          </a:prstGeom>
        </p:spPr>
      </p:pic>
    </p:spTree>
    <p:extLst>
      <p:ext uri="{BB962C8B-B14F-4D97-AF65-F5344CB8AC3E}">
        <p14:creationId xmlns:p14="http://schemas.microsoft.com/office/powerpoint/2010/main" val="526011535"/>
      </p:ext>
    </p:extLst>
  </p:cSld>
  <p:clrMapOvr>
    <a:masterClrMapping/>
  </p:clrMapOvr>
  <mc:AlternateContent xmlns:mc="http://schemas.openxmlformats.org/markup-compatibility/2006" xmlns:p14="http://schemas.microsoft.com/office/powerpoint/2010/main">
    <mc:Choice Requires="p14">
      <p:transition spd="slow" p14:dur="2000" advTm="38753"/>
    </mc:Choice>
    <mc:Fallback xmlns="">
      <p:transition spd="slow" advTm="387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normAutofit/>
          </a:bodyPr>
          <a:lstStyle/>
          <a:p>
            <a:r>
              <a:rPr lang="en-US" sz="2800"/>
              <a:t>How </a:t>
            </a:r>
            <a:r>
              <a:rPr lang="en-US" sz="2800" smtClean="0"/>
              <a:t>does </a:t>
            </a:r>
            <a:r>
              <a:rPr lang="en-US" sz="2800" dirty="0" smtClean="0"/>
              <a:t>phonics help us read? </a:t>
            </a:r>
            <a:endParaRPr lang="en-GB" sz="2800" dirty="0">
              <a:latin typeface="Arial" charset="0"/>
            </a:endParaRPr>
          </a:p>
        </p:txBody>
      </p:sp>
      <p:sp>
        <p:nvSpPr>
          <p:cNvPr id="20483" name="Content Placeholder 2"/>
          <p:cNvSpPr>
            <a:spLocks noGrp="1"/>
          </p:cNvSpPr>
          <p:nvPr>
            <p:ph idx="1"/>
          </p:nvPr>
        </p:nvSpPr>
        <p:spPr>
          <a:xfrm>
            <a:off x="457200" y="1859017"/>
            <a:ext cx="8229600" cy="4525963"/>
          </a:xfrm>
        </p:spPr>
        <p:txBody>
          <a:bodyPr>
            <a:normAutofit/>
          </a:bodyPr>
          <a:lstStyle/>
          <a:p>
            <a:r>
              <a:rPr lang="en-GB" dirty="0" smtClean="0"/>
              <a:t>Say “hello” to Fred. </a:t>
            </a:r>
            <a:endParaRPr lang="en-GB" dirty="0"/>
          </a:p>
          <a:p>
            <a:endParaRPr lang="en-GB" dirty="0"/>
          </a:p>
          <a:p>
            <a:pPr>
              <a:buFontTx/>
              <a:buNone/>
            </a:pPr>
            <a:r>
              <a:rPr lang="en-GB" dirty="0">
                <a:solidFill>
                  <a:srgbClr val="0070C0"/>
                </a:solidFill>
              </a:rPr>
              <a:t>Fred can </a:t>
            </a:r>
            <a:r>
              <a:rPr lang="en-GB" i="1" dirty="0">
                <a:solidFill>
                  <a:srgbClr val="0070C0"/>
                </a:solidFill>
              </a:rPr>
              <a:t>only </a:t>
            </a:r>
            <a:r>
              <a:rPr lang="en-GB" dirty="0">
                <a:solidFill>
                  <a:srgbClr val="0070C0"/>
                </a:solidFill>
              </a:rPr>
              <a:t>talk in sounds...</a:t>
            </a:r>
          </a:p>
          <a:p>
            <a:pPr>
              <a:buFontTx/>
              <a:buNone/>
            </a:pPr>
            <a:endParaRPr lang="en-GB" dirty="0"/>
          </a:p>
          <a:p>
            <a:pPr>
              <a:buFontTx/>
              <a:buNone/>
            </a:pPr>
            <a:r>
              <a:rPr lang="en-GB" dirty="0" smtClean="0"/>
              <a:t>He says “</a:t>
            </a:r>
            <a:r>
              <a:rPr lang="en-GB" i="1" dirty="0" err="1"/>
              <a:t>m</a:t>
            </a:r>
            <a:r>
              <a:rPr lang="en-GB" i="1" dirty="0" err="1" smtClean="0"/>
              <a:t>_a_t</a:t>
            </a:r>
            <a:r>
              <a:rPr lang="en-GB" i="1" dirty="0" smtClean="0"/>
              <a:t>.” </a:t>
            </a:r>
            <a:r>
              <a:rPr lang="en-GB" dirty="0"/>
              <a:t>N</a:t>
            </a:r>
            <a:r>
              <a:rPr lang="en-GB" dirty="0" smtClean="0"/>
              <a:t>ot </a:t>
            </a:r>
            <a:r>
              <a:rPr lang="en-GB" b="1" dirty="0"/>
              <a:t>m</a:t>
            </a:r>
            <a:r>
              <a:rPr lang="en-GB" b="1" dirty="0" smtClean="0"/>
              <a:t>at.</a:t>
            </a:r>
            <a:endParaRPr lang="en-GB" dirty="0"/>
          </a:p>
          <a:p>
            <a:pPr>
              <a:buFontTx/>
              <a:buNone/>
            </a:pPr>
            <a:endParaRPr lang="en-GB" dirty="0">
              <a:solidFill>
                <a:srgbClr val="0070C0"/>
              </a:solidFill>
            </a:endParaRPr>
          </a:p>
          <a:p>
            <a:pPr>
              <a:buFontTx/>
              <a:buNone/>
            </a:pPr>
            <a:r>
              <a:rPr lang="en-GB" dirty="0">
                <a:solidFill>
                  <a:srgbClr val="0070C0"/>
                </a:solidFill>
              </a:rPr>
              <a:t>We call this </a:t>
            </a:r>
            <a:r>
              <a:rPr lang="en-GB" i="1" dirty="0">
                <a:solidFill>
                  <a:srgbClr val="0070C0"/>
                </a:solidFill>
              </a:rPr>
              <a:t>Fred </a:t>
            </a:r>
            <a:r>
              <a:rPr lang="en-GB" i="1" dirty="0" smtClean="0">
                <a:solidFill>
                  <a:srgbClr val="0070C0"/>
                </a:solidFill>
              </a:rPr>
              <a:t>Talk.</a:t>
            </a:r>
            <a:endParaRPr lang="en-GB" i="1" dirty="0">
              <a:solidFill>
                <a:srgbClr val="0070C0"/>
              </a:solidFill>
            </a:endParaRPr>
          </a:p>
          <a:p>
            <a:pPr>
              <a:buFont typeface="Wingdings" charset="0"/>
              <a:buNone/>
            </a:pPr>
            <a:endParaRPr lang="en-GB" sz="3600" dirty="0" smtClean="0"/>
          </a:p>
          <a:p>
            <a:pPr>
              <a:buFont typeface="Wingdings" charset="0"/>
              <a:buNone/>
            </a:pPr>
            <a:endParaRPr lang="en-GB" sz="2800" dirty="0">
              <a:latin typeface="Arial" charset="0"/>
            </a:endParaRPr>
          </a:p>
          <a:p>
            <a:pPr>
              <a:buFont typeface="Wingdings" charset="0"/>
              <a:buNone/>
            </a:pPr>
            <a:endParaRPr lang="en-GB" dirty="0">
              <a:latin typeface="Arial" charset="0"/>
            </a:endParaRPr>
          </a:p>
        </p:txBody>
      </p:sp>
      <p:pic>
        <p:nvPicPr>
          <p:cNvPr id="2" name="Picture 1" descr="Screen Shot 2014-08-12 at 16.26.4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88364" y="1859017"/>
            <a:ext cx="2417891" cy="2179507"/>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92509" y="6001825"/>
            <a:ext cx="609600" cy="609600"/>
          </a:xfrm>
          <a:prstGeom prst="rect">
            <a:avLst/>
          </a:prstGeom>
        </p:spPr>
      </p:pic>
    </p:spTree>
    <p:extLst>
      <p:ext uri="{BB962C8B-B14F-4D97-AF65-F5344CB8AC3E}">
        <p14:creationId xmlns:p14="http://schemas.microsoft.com/office/powerpoint/2010/main" val="845749467"/>
      </p:ext>
    </p:extLst>
  </p:cSld>
  <p:clrMapOvr>
    <a:masterClrMapping/>
  </p:clrMapOvr>
  <mc:AlternateContent xmlns:mc="http://schemas.openxmlformats.org/markup-compatibility/2006" xmlns:p14="http://schemas.microsoft.com/office/powerpoint/2010/main">
    <mc:Choice Requires="p14">
      <p:transition spd="slow" p14:dur="2000" advTm="23706"/>
    </mc:Choice>
    <mc:Fallback xmlns="">
      <p:transition spd="slow" advTm="23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2048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a:t>
            </a:r>
            <a:endParaRPr lang="en-GB" dirty="0"/>
          </a:p>
        </p:txBody>
      </p:sp>
      <p:pic>
        <p:nvPicPr>
          <p:cNvPr id="4" name="Content Placeholder 3" descr="Screen Shot 2014-08-12 at 16.26.47.png"/>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457200" y="1874838"/>
            <a:ext cx="3634978" cy="3276600"/>
          </a:xfrm>
          <a:prstGeom prst="rect">
            <a:avLst/>
          </a:prstGeom>
        </p:spPr>
      </p:pic>
      <p:pic>
        <p:nvPicPr>
          <p:cNvPr id="6"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34113" y="2752725"/>
            <a:ext cx="1827212"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109872" y="5807075"/>
            <a:ext cx="609600" cy="609600"/>
          </a:xfrm>
          <a:prstGeom prst="rect">
            <a:avLst/>
          </a:prstGeom>
        </p:spPr>
      </p:pic>
    </p:spTree>
    <p:extLst>
      <p:ext uri="{BB962C8B-B14F-4D97-AF65-F5344CB8AC3E}">
        <p14:creationId xmlns:p14="http://schemas.microsoft.com/office/powerpoint/2010/main" val="2853832342"/>
      </p:ext>
    </p:extLst>
  </p:cSld>
  <p:clrMapOvr>
    <a:masterClrMapping/>
  </p:clrMapOvr>
  <mc:AlternateContent xmlns:mc="http://schemas.openxmlformats.org/markup-compatibility/2006" xmlns:p14="http://schemas.microsoft.com/office/powerpoint/2010/main">
    <mc:Choice Requires="p14">
      <p:transition spd="slow" p14:dur="2000" advTm="20965"/>
    </mc:Choice>
    <mc:Fallback xmlns="">
      <p:transition spd="slow" advTm="209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This useful video will help you teach your child how to spell using Fred Fingers</a:t>
            </a:r>
            <a:endParaRPr lang="en-GB" dirty="0"/>
          </a:p>
        </p:txBody>
      </p:sp>
      <p:pic>
        <p:nvPicPr>
          <p:cNvPr id="4" name="absSgYIPCns"/>
          <p:cNvPicPr>
            <a:picLocks noGrp="1" noRot="1" noChangeAspect="1"/>
          </p:cNvPicPr>
          <p:nvPr>
            <p:ph idx="1"/>
            <a:videoFile r:link="rId1"/>
          </p:nvPr>
        </p:nvPicPr>
        <p:blipFill>
          <a:blip r:embed="rId4"/>
          <a:stretch>
            <a:fillRect/>
          </a:stretch>
        </p:blipFill>
        <p:spPr>
          <a:xfrm>
            <a:off x="1203960" y="1979295"/>
            <a:ext cx="6370319" cy="3583305"/>
          </a:xfrm>
          <a:prstGeom prst="rect">
            <a:avLst/>
          </a:prstGeom>
        </p:spPr>
      </p:pic>
    </p:spTree>
    <p:extLst>
      <p:ext uri="{BB962C8B-B14F-4D97-AF65-F5344CB8AC3E}">
        <p14:creationId xmlns:p14="http://schemas.microsoft.com/office/powerpoint/2010/main" val="1927831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ea typeface="ＭＳ Ｐゴシック" pitchFamily="34" charset="-128"/>
              </a:rPr>
              <a:t>The complex English alphabetic code</a:t>
            </a:r>
            <a:endParaRPr lang="en-GB" dirty="0"/>
          </a:p>
        </p:txBody>
      </p:sp>
      <p:pic>
        <p:nvPicPr>
          <p:cNvPr id="4" name="Content Placeholder 3"/>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962150" y="1555107"/>
            <a:ext cx="4933950" cy="154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2057400" y="3097427"/>
            <a:ext cx="4838700" cy="1037064"/>
          </a:xfrm>
          <a:prstGeom prst="rect">
            <a:avLst/>
          </a:prstGeom>
        </p:spPr>
      </p:pic>
      <p:pic>
        <p:nvPicPr>
          <p:cNvPr id="6"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7400" y="4134491"/>
            <a:ext cx="4768850" cy="112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57400" y="5403850"/>
            <a:ext cx="4657725" cy="1243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57200" y="5720627"/>
            <a:ext cx="609600" cy="609600"/>
          </a:xfrm>
          <a:prstGeom prst="rect">
            <a:avLst/>
          </a:prstGeom>
        </p:spPr>
      </p:pic>
    </p:spTree>
    <p:extLst>
      <p:ext uri="{BB962C8B-B14F-4D97-AF65-F5344CB8AC3E}">
        <p14:creationId xmlns:p14="http://schemas.microsoft.com/office/powerpoint/2010/main" val="3545232615"/>
      </p:ext>
    </p:extLst>
  </p:cSld>
  <p:clrMapOvr>
    <a:masterClrMapping/>
  </p:clrMapOvr>
  <mc:AlternateContent xmlns:mc="http://schemas.openxmlformats.org/markup-compatibility/2006" xmlns:p14="http://schemas.microsoft.com/office/powerpoint/2010/main">
    <mc:Choice Requires="p14">
      <p:transition spd="slow" p14:dur="2000" advTm="45177"/>
    </mc:Choice>
    <mc:Fallback xmlns="">
      <p:transition spd="slow" advTm="451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Click the video to watch how to say the set 1 sounds correctly</a:t>
            </a:r>
            <a:endParaRPr lang="en-GB" dirty="0"/>
          </a:p>
        </p:txBody>
      </p:sp>
      <p:pic>
        <p:nvPicPr>
          <p:cNvPr id="4" name="TkXcabDUg7Q"/>
          <p:cNvPicPr>
            <a:picLocks noGrp="1" noRot="1" noChangeAspect="1"/>
          </p:cNvPicPr>
          <p:nvPr>
            <p:ph idx="1"/>
            <a:videoFile r:link="rId1"/>
          </p:nvPr>
        </p:nvPicPr>
        <p:blipFill>
          <a:blip r:embed="rId4"/>
          <a:stretch>
            <a:fillRect/>
          </a:stretch>
        </p:blipFill>
        <p:spPr>
          <a:xfrm>
            <a:off x="1645920" y="2376488"/>
            <a:ext cx="5908038" cy="3323272"/>
          </a:xfrm>
          <a:prstGeom prst="rect">
            <a:avLst/>
          </a:prstGeom>
        </p:spPr>
      </p:pic>
    </p:spTree>
    <p:extLst>
      <p:ext uri="{BB962C8B-B14F-4D97-AF65-F5344CB8AC3E}">
        <p14:creationId xmlns:p14="http://schemas.microsoft.com/office/powerpoint/2010/main" val="4973171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1</a:t>
            </a:r>
            <a:endParaRPr lang="en-GB" dirty="0"/>
          </a:p>
        </p:txBody>
      </p:sp>
      <p:pic>
        <p:nvPicPr>
          <p:cNvPr id="12" name="Content Placeholder 11"/>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5467464" y="4017382"/>
            <a:ext cx="3020209" cy="1698867"/>
          </a:xfrm>
        </p:spPr>
      </p:pic>
      <p:pic>
        <p:nvPicPr>
          <p:cNvPr id="4" name="Picture 8" descr="C:\Users\Davina\Pictures\RWI\RedDittyBook.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1700213"/>
            <a:ext cx="105092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92"/>
          <p:cNvGrpSpPr>
            <a:grpSpLocks/>
          </p:cNvGrpSpPr>
          <p:nvPr/>
        </p:nvGrpSpPr>
        <p:grpSpPr bwMode="auto">
          <a:xfrm>
            <a:off x="3463925" y="2565400"/>
            <a:ext cx="1127125" cy="1296988"/>
            <a:chOff x="1219200" y="2590800"/>
            <a:chExt cx="1289195" cy="888670"/>
          </a:xfrm>
        </p:grpSpPr>
        <p:pic>
          <p:nvPicPr>
            <p:cNvPr id="6" name="Picture 15" descr="Redken.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295400" y="25908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 descr="Redken.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447800" y="27432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5" descr="Redken.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600200" y="28956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6" descr="Redken.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52600" y="30480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4" descr="Elvis.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828800" y="2819400"/>
              <a:ext cx="679595"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Abadfox.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219200" y="2895600"/>
              <a:ext cx="685800" cy="480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70"/>
          <p:cNvGrpSpPr>
            <a:grpSpLocks/>
          </p:cNvGrpSpPr>
          <p:nvPr/>
        </p:nvGrpSpPr>
        <p:grpSpPr bwMode="auto">
          <a:xfrm>
            <a:off x="5811838" y="2196118"/>
            <a:ext cx="2384425" cy="1516063"/>
            <a:chOff x="685800" y="2667000"/>
            <a:chExt cx="1636552" cy="1271588"/>
          </a:xfrm>
        </p:grpSpPr>
        <p:pic>
          <p:nvPicPr>
            <p:cNvPr id="31" name="Picture 36" descr="Thepoorgoose.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219200" y="2819400"/>
              <a:ext cx="685800" cy="48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7" descr="Theholeinthehill.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676400" y="3048000"/>
              <a:ext cx="6459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8" descr="Thepoorgoose.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914400" y="3124200"/>
              <a:ext cx="762000" cy="53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9" descr="Thejarofoil.jp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762000" y="2667000"/>
              <a:ext cx="762000" cy="53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40" descr="Theholeinthehill.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685800" y="2971800"/>
              <a:ext cx="4889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1" descr="Thepoorgoose.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762000" y="3429000"/>
              <a:ext cx="6459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42" descr="Thejarofoil.jp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371600" y="3429000"/>
              <a:ext cx="685800" cy="48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97" descr="Jellybean.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996950" y="3595688"/>
              <a:ext cx="4889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6" name="Group 73"/>
          <p:cNvGrpSpPr>
            <a:grpSpLocks/>
          </p:cNvGrpSpPr>
          <p:nvPr/>
        </p:nvGrpSpPr>
        <p:grpSpPr bwMode="auto">
          <a:xfrm>
            <a:off x="1412875" y="2136775"/>
            <a:ext cx="1755775" cy="1427163"/>
            <a:chOff x="1066800" y="1143000"/>
            <a:chExt cx="1889882" cy="1174376"/>
          </a:xfrm>
        </p:grpSpPr>
        <p:pic>
          <p:nvPicPr>
            <p:cNvPr id="47" name="Picture 6" descr="Skateboardsid.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066800" y="1828800"/>
              <a:ext cx="685800" cy="48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5" descr="Sixfish.jp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1828800" y="1371600"/>
              <a:ext cx="762000" cy="53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14" descr="Chips.jpg"/>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1600200" y="1676400"/>
              <a:ext cx="6459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21" descr="Onthebus.jpg"/>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2209800" y="1676400"/>
              <a:ext cx="746882"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22" descr="Pipspizza.jpg"/>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1600200" y="1447800"/>
              <a:ext cx="760589"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49" descr="Tugtug.jpg"/>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1447800" y="1143000"/>
              <a:ext cx="669876"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3" name="Picture 8" descr="C:\Users\Davina\Pictures\RWI\RedDittyBook.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350" y="2060575"/>
            <a:ext cx="1050925"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 descr="C:\Users\Davina\Pictures\RWI\GW covers\image001.jpg"/>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419350" y="1557338"/>
            <a:ext cx="9398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4" descr="C:\Users\Davina\Pictures\RWI\GW covers\image002.jpg"/>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971925" y="2097088"/>
            <a:ext cx="947738"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4" descr="C:\Users\Davina\Pictures\RWI\GW covers\image006.jpg"/>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7588189" y="1740938"/>
            <a:ext cx="1001713" cy="141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78908" y="4200073"/>
            <a:ext cx="4085600" cy="2298150"/>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a:stretch>
            <a:fillRect/>
          </a:stretch>
        </p:blipFill>
        <p:spPr>
          <a:xfrm>
            <a:off x="6701033" y="5928561"/>
            <a:ext cx="609600" cy="609600"/>
          </a:xfrm>
          <a:prstGeom prst="rect">
            <a:avLst/>
          </a:prstGeom>
        </p:spPr>
      </p:pic>
    </p:spTree>
    <p:extLst>
      <p:ext uri="{BB962C8B-B14F-4D97-AF65-F5344CB8AC3E}">
        <p14:creationId xmlns:p14="http://schemas.microsoft.com/office/powerpoint/2010/main" val="1023292774"/>
      </p:ext>
    </p:extLst>
  </p:cSld>
  <p:clrMapOvr>
    <a:masterClrMapping/>
  </p:clrMapOvr>
  <mc:AlternateContent xmlns:mc="http://schemas.openxmlformats.org/markup-compatibility/2006" xmlns:p14="http://schemas.microsoft.com/office/powerpoint/2010/main">
    <mc:Choice Requires="p14">
      <p:transition spd="slow" p14:dur="2000" advTm="34960"/>
    </mc:Choice>
    <mc:Fallback xmlns="">
      <p:transition spd="slow" advTm="34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mn-lt"/>
              </a:rPr>
              <a:t>The Year 1 Phonics Screening Check </a:t>
            </a:r>
            <a:endParaRPr lang="en-GB" dirty="0">
              <a:latin typeface="+mn-lt"/>
            </a:endParaRPr>
          </a:p>
        </p:txBody>
      </p:sp>
      <p:sp>
        <p:nvSpPr>
          <p:cNvPr id="3" name="Content Placeholder 2"/>
          <p:cNvSpPr>
            <a:spLocks noGrp="1"/>
          </p:cNvSpPr>
          <p:nvPr>
            <p:ph idx="1"/>
          </p:nvPr>
        </p:nvSpPr>
        <p:spPr>
          <a:xfrm>
            <a:off x="259080" y="1417638"/>
            <a:ext cx="8610600" cy="5089842"/>
          </a:xfrm>
        </p:spPr>
        <p:txBody>
          <a:bodyPr>
            <a:normAutofit fontScale="25000" lnSpcReduction="20000"/>
          </a:bodyPr>
          <a:lstStyle/>
          <a:p>
            <a:endParaRPr lang="en-GB" sz="9800" dirty="0" smtClean="0"/>
          </a:p>
          <a:p>
            <a:r>
              <a:rPr lang="en-GB" sz="9800" dirty="0" smtClean="0"/>
              <a:t>In June your child will take the Phonics Screening Check.</a:t>
            </a:r>
          </a:p>
          <a:p>
            <a:r>
              <a:rPr lang="en-GB" sz="9800" dirty="0" smtClean="0"/>
              <a:t>The </a:t>
            </a:r>
            <a:r>
              <a:rPr lang="en-GB" sz="9800" dirty="0"/>
              <a:t>Phonics Screening Check is a test for children in Year </a:t>
            </a:r>
            <a:r>
              <a:rPr lang="en-GB" sz="9800" dirty="0" smtClean="0"/>
              <a:t>1 and is taken in </a:t>
            </a:r>
            <a:r>
              <a:rPr lang="en-GB" sz="9800" dirty="0"/>
              <a:t>a one-to-one setting with a </a:t>
            </a:r>
            <a:r>
              <a:rPr lang="en-GB" sz="9800" dirty="0" smtClean="0"/>
              <a:t>teacher.</a:t>
            </a:r>
          </a:p>
          <a:p>
            <a:endParaRPr lang="en-GB" sz="9800" dirty="0"/>
          </a:p>
          <a:p>
            <a:r>
              <a:rPr lang="en-GB" sz="9800" dirty="0"/>
              <a:t>Whilst children learn phonics to help them with both word reading and spelling, the Phonics Screening Check only tests their skills at word reading. This is sometimes called </a:t>
            </a:r>
            <a:r>
              <a:rPr lang="en-GB" sz="9800" b="1" dirty="0"/>
              <a:t>decoding</a:t>
            </a:r>
            <a:r>
              <a:rPr lang="en-GB" sz="9800" dirty="0" smtClean="0"/>
              <a:t>.</a:t>
            </a:r>
          </a:p>
          <a:p>
            <a:endParaRPr lang="en-GB" sz="9800" dirty="0"/>
          </a:p>
          <a:p>
            <a:r>
              <a:rPr lang="en-GB" sz="9800" dirty="0"/>
              <a:t>During the Phonics Screening Check, </a:t>
            </a:r>
            <a:r>
              <a:rPr lang="en-GB" sz="9800" dirty="0" smtClean="0"/>
              <a:t>your child will be </a:t>
            </a:r>
            <a:r>
              <a:rPr lang="en-GB" sz="9800" dirty="0"/>
              <a:t>asked to read (decode) 40 words. Most of these words are real words but some are </a:t>
            </a:r>
            <a:r>
              <a:rPr lang="en-GB" sz="9800" dirty="0" smtClean="0"/>
              <a:t>pseudo-words (nonsense words). </a:t>
            </a:r>
            <a:r>
              <a:rPr lang="en-GB" sz="9800" dirty="0"/>
              <a:t>Pseudo-words are included to ensure that </a:t>
            </a:r>
            <a:r>
              <a:rPr lang="en-GB" sz="9800" dirty="0" smtClean="0"/>
              <a:t>your child is </a:t>
            </a:r>
            <a:r>
              <a:rPr lang="en-GB" sz="9800" dirty="0"/>
              <a:t>using their decoding skills and not just relying on their memory of words they’ve read before.</a:t>
            </a:r>
          </a:p>
          <a:p>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11263" y="6202680"/>
            <a:ext cx="609600" cy="609600"/>
          </a:xfrm>
          <a:prstGeom prst="rect">
            <a:avLst/>
          </a:prstGeom>
        </p:spPr>
      </p:pic>
    </p:spTree>
    <p:extLst>
      <p:ext uri="{BB962C8B-B14F-4D97-AF65-F5344CB8AC3E}">
        <p14:creationId xmlns:p14="http://schemas.microsoft.com/office/powerpoint/2010/main" val="928687957"/>
      </p:ext>
    </p:extLst>
  </p:cSld>
  <p:clrMapOvr>
    <a:masterClrMapping/>
  </p:clrMapOvr>
  <mc:AlternateContent xmlns:mc="http://schemas.openxmlformats.org/markup-compatibility/2006" xmlns:p14="http://schemas.microsoft.com/office/powerpoint/2010/main">
    <mc:Choice Requires="p14">
      <p:transition spd="slow" p14:dur="2000" advTm="52181"/>
    </mc:Choice>
    <mc:Fallback xmlns="">
      <p:transition spd="slow" advTm="521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Phonics Screening Check</a:t>
            </a:r>
            <a:endParaRPr lang="en-GB" dirty="0"/>
          </a:p>
        </p:txBody>
      </p:sp>
      <p:pic>
        <p:nvPicPr>
          <p:cNvPr id="4" name="LbKGLJPp6ww"/>
          <p:cNvPicPr>
            <a:picLocks noGrp="1" noRot="1" noChangeAspect="1"/>
          </p:cNvPicPr>
          <p:nvPr>
            <p:ph idx="1"/>
            <a:videoFile r:link="rId1"/>
          </p:nvPr>
        </p:nvPicPr>
        <p:blipFill>
          <a:blip r:embed="rId4"/>
          <a:stretch>
            <a:fillRect/>
          </a:stretch>
        </p:blipFill>
        <p:spPr>
          <a:xfrm>
            <a:off x="853440" y="1770698"/>
            <a:ext cx="7283026" cy="4096702"/>
          </a:xfrm>
          <a:prstGeom prst="rect">
            <a:avLst/>
          </a:prstGeom>
        </p:spPr>
      </p:pic>
    </p:spTree>
    <p:extLst>
      <p:ext uri="{BB962C8B-B14F-4D97-AF65-F5344CB8AC3E}">
        <p14:creationId xmlns:p14="http://schemas.microsoft.com/office/powerpoint/2010/main" val="2109659324"/>
      </p:ext>
    </p:extLst>
  </p:cSld>
  <p:clrMapOvr>
    <a:masterClrMapping/>
  </p:clrMapOvr>
  <mc:AlternateContent xmlns:mc="http://schemas.openxmlformats.org/markup-compatibility/2006" xmlns:p14="http://schemas.microsoft.com/office/powerpoint/2010/main">
    <mc:Choice Requires="p14">
      <p:transition spd="slow" p14:dur="2000" advTm="11441"/>
    </mc:Choice>
    <mc:Fallback xmlns="">
      <p:transition spd="slow" advTm="1144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 at home…</a:t>
            </a:r>
            <a:endParaRPr lang="en-US" dirty="0"/>
          </a:p>
        </p:txBody>
      </p:sp>
      <p:pic>
        <p:nvPicPr>
          <p:cNvPr id="5" name="Picture 4" descr="Screen Shot 2014-08-12 at 12.32.0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580029"/>
            <a:ext cx="2754153" cy="2542295"/>
          </a:xfrm>
          <a:prstGeom prst="rect">
            <a:avLst/>
          </a:prstGeom>
        </p:spPr>
      </p:pic>
      <p:pic>
        <p:nvPicPr>
          <p:cNvPr id="3" name="iHMl70ZmxIQ"/>
          <p:cNvPicPr>
            <a:picLocks noRot="1" noChangeAspect="1"/>
          </p:cNvPicPr>
          <p:nvPr>
            <a:videoFile r:link="rId1"/>
          </p:nvPr>
        </p:nvPicPr>
        <p:blipFill>
          <a:blip r:embed="rId5"/>
          <a:stretch>
            <a:fillRect/>
          </a:stretch>
        </p:blipFill>
        <p:spPr>
          <a:xfrm>
            <a:off x="2883917" y="2667000"/>
            <a:ext cx="5608320" cy="3154680"/>
          </a:xfrm>
          <a:prstGeom prst="rect">
            <a:avLst/>
          </a:prstGeom>
        </p:spPr>
      </p:pic>
    </p:spTree>
    <p:extLst>
      <p:ext uri="{BB962C8B-B14F-4D97-AF65-F5344CB8AC3E}">
        <p14:creationId xmlns:p14="http://schemas.microsoft.com/office/powerpoint/2010/main" val="8804419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Talking</a:t>
            </a:r>
          </a:p>
        </p:txBody>
      </p:sp>
      <p:sp>
        <p:nvSpPr>
          <p:cNvPr id="3" name="Content Placeholder 2"/>
          <p:cNvSpPr>
            <a:spLocks noGrp="1"/>
          </p:cNvSpPr>
          <p:nvPr>
            <p:ph idx="1"/>
          </p:nvPr>
        </p:nvSpPr>
        <p:spPr/>
        <p:txBody>
          <a:bodyPr/>
          <a:lstStyle/>
          <a:p>
            <a:pPr>
              <a:defRPr/>
            </a:pPr>
            <a:r>
              <a:rPr lang="en-GB" b="1" dirty="0"/>
              <a:t>talking </a:t>
            </a:r>
            <a:r>
              <a:rPr lang="en-GB" dirty="0"/>
              <a:t>to your child as much as possible and ‘feeding’ them new and different words:</a:t>
            </a:r>
          </a:p>
          <a:p>
            <a:pPr>
              <a:defRPr/>
            </a:pPr>
            <a:endParaRPr lang="en-GB" dirty="0"/>
          </a:p>
          <a:p>
            <a:pPr>
              <a:defRPr/>
            </a:pPr>
            <a:r>
              <a:rPr lang="en-GB" dirty="0"/>
              <a:t>“Let’s </a:t>
            </a:r>
            <a:r>
              <a:rPr lang="en-GB" dirty="0">
                <a:solidFill>
                  <a:srgbClr val="FF0000"/>
                </a:solidFill>
              </a:rPr>
              <a:t>eat</a:t>
            </a:r>
            <a:r>
              <a:rPr lang="en-GB" dirty="0"/>
              <a:t> our lunch now.”</a:t>
            </a:r>
          </a:p>
          <a:p>
            <a:pPr>
              <a:defRPr/>
            </a:pPr>
            <a:r>
              <a:rPr lang="en-GB" dirty="0"/>
              <a:t>“Let’s </a:t>
            </a:r>
            <a:r>
              <a:rPr lang="en-GB" dirty="0">
                <a:solidFill>
                  <a:srgbClr val="33CC33"/>
                </a:solidFill>
              </a:rPr>
              <a:t>munch</a:t>
            </a:r>
            <a:r>
              <a:rPr lang="en-GB" dirty="0"/>
              <a:t>  our lunch now.”</a:t>
            </a:r>
          </a:p>
          <a:p>
            <a:pPr>
              <a:defRPr/>
            </a:pPr>
            <a:r>
              <a:rPr lang="en-GB" dirty="0"/>
              <a:t>“Let’s </a:t>
            </a:r>
            <a:r>
              <a:rPr lang="en-GB" dirty="0">
                <a:solidFill>
                  <a:srgbClr val="7030A0"/>
                </a:solidFill>
              </a:rPr>
              <a:t>scoff </a:t>
            </a:r>
            <a:r>
              <a:rPr lang="en-GB" dirty="0"/>
              <a:t>our lunch now.”</a:t>
            </a:r>
          </a:p>
          <a:p>
            <a:pPr>
              <a:defRPr/>
            </a:pPr>
            <a:r>
              <a:rPr lang="en-GB" dirty="0"/>
              <a:t>“Let’s </a:t>
            </a:r>
            <a:r>
              <a:rPr lang="en-GB" dirty="0">
                <a:solidFill>
                  <a:srgbClr val="00B0F0"/>
                </a:solidFill>
              </a:rPr>
              <a:t>devour</a:t>
            </a:r>
            <a:r>
              <a:rPr lang="en-GB" dirty="0">
                <a:solidFill>
                  <a:schemeClr val="tx2">
                    <a:lumMod val="75000"/>
                  </a:schemeClr>
                </a:solidFill>
              </a:rPr>
              <a:t> </a:t>
            </a:r>
            <a:r>
              <a:rPr lang="en-GB" dirty="0"/>
              <a:t>our lunch now!”</a:t>
            </a:r>
          </a:p>
          <a:p>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925799" y="5696585"/>
            <a:ext cx="609600" cy="609600"/>
          </a:xfrm>
          <a:prstGeom prst="rect">
            <a:avLst/>
          </a:prstGeom>
        </p:spPr>
      </p:pic>
    </p:spTree>
    <p:extLst>
      <p:ext uri="{BB962C8B-B14F-4D97-AF65-F5344CB8AC3E}">
        <p14:creationId xmlns:p14="http://schemas.microsoft.com/office/powerpoint/2010/main" val="436326202"/>
      </p:ext>
    </p:extLst>
  </p:cSld>
  <p:clrMapOvr>
    <a:masterClrMapping/>
  </p:clrMapOvr>
  <mc:AlternateContent xmlns:mc="http://schemas.openxmlformats.org/markup-compatibility/2006" xmlns:p14="http://schemas.microsoft.com/office/powerpoint/2010/main">
    <mc:Choice Requires="p14">
      <p:transition spd="slow" p14:dur="2000" advTm="28620"/>
    </mc:Choice>
    <mc:Fallback xmlns="">
      <p:transition spd="slow" advTm="286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Why read to your child?</a:t>
            </a:r>
            <a:endParaRPr lang="en-US" sz="2800" dirty="0"/>
          </a:p>
        </p:txBody>
      </p:sp>
      <p:sp>
        <p:nvSpPr>
          <p:cNvPr id="3" name="Content Placeholder 2"/>
          <p:cNvSpPr>
            <a:spLocks noGrp="1"/>
          </p:cNvSpPr>
          <p:nvPr>
            <p:ph idx="1"/>
          </p:nvPr>
        </p:nvSpPr>
        <p:spPr/>
        <p:txBody>
          <a:bodyPr>
            <a:normAutofit/>
          </a:bodyPr>
          <a:lstStyle/>
          <a:p>
            <a:pPr algn="ctr"/>
            <a:r>
              <a:rPr lang="en-GB" sz="4000" dirty="0">
                <a:solidFill>
                  <a:prstClr val="black"/>
                </a:solidFill>
                <a:ea typeface="+mj-ea"/>
                <a:cs typeface="+mj-cs"/>
              </a:rPr>
              <a:t>"Children are made readers on the laps of their parents." — Emilie Buchwald</a:t>
            </a:r>
            <a:endParaRPr lang="en-GB" sz="2800" b="1" dirty="0">
              <a:latin typeface="Calibri" charset="0"/>
            </a:endParaRPr>
          </a:p>
          <a:p>
            <a:endParaRPr lang="en-GB" sz="2800" b="1" dirty="0">
              <a:latin typeface="Calibri" charset="0"/>
            </a:endParaRPr>
          </a:p>
          <a:p>
            <a:endParaRPr lang="en-US" i="1" dirty="0" smtClean="0"/>
          </a:p>
          <a:p>
            <a:endParaRPr lang="en-US" dirty="0"/>
          </a:p>
        </p:txBody>
      </p:sp>
      <p:pic>
        <p:nvPicPr>
          <p:cNvPr id="4" name="kjHqJQ8sxs4"/>
          <p:cNvPicPr>
            <a:picLocks noRot="1" noChangeAspect="1"/>
          </p:cNvPicPr>
          <p:nvPr>
            <a:videoFile r:link="rId1"/>
          </p:nvPr>
        </p:nvPicPr>
        <p:blipFill>
          <a:blip r:embed="rId4"/>
          <a:stretch>
            <a:fillRect/>
          </a:stretch>
        </p:blipFill>
        <p:spPr>
          <a:xfrm>
            <a:off x="2392680" y="3539807"/>
            <a:ext cx="4922520" cy="2768918"/>
          </a:xfrm>
          <a:prstGeom prst="rect">
            <a:avLst/>
          </a:prstGeom>
        </p:spPr>
      </p:pic>
    </p:spTree>
    <p:extLst>
      <p:ext uri="{BB962C8B-B14F-4D97-AF65-F5344CB8AC3E}">
        <p14:creationId xmlns:p14="http://schemas.microsoft.com/office/powerpoint/2010/main" val="7624572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smtClean="0"/>
              <a:t>You can watch </a:t>
            </a:r>
            <a:r>
              <a:rPr lang="en-US" sz="2400" dirty="0"/>
              <a:t>video </a:t>
            </a:r>
            <a:r>
              <a:rPr lang="en-US" sz="2400" dirty="0" smtClean="0"/>
              <a:t>tutorials and find out more about Read Write </a:t>
            </a:r>
            <a:r>
              <a:rPr lang="en-US" sz="2400" dirty="0" err="1" smtClean="0"/>
              <a:t>Inc</a:t>
            </a:r>
            <a:r>
              <a:rPr lang="en-US" sz="2400" dirty="0" smtClean="0"/>
              <a:t> by following these links.</a:t>
            </a:r>
            <a:endParaRPr lang="en-US" sz="2400" dirty="0"/>
          </a:p>
        </p:txBody>
      </p:sp>
      <p:sp>
        <p:nvSpPr>
          <p:cNvPr id="3" name="Content Placeholder 2"/>
          <p:cNvSpPr>
            <a:spLocks noGrp="1"/>
          </p:cNvSpPr>
          <p:nvPr>
            <p:ph idx="1"/>
          </p:nvPr>
        </p:nvSpPr>
        <p:spPr>
          <a:xfrm>
            <a:off x="457200" y="1722120"/>
            <a:ext cx="8488680" cy="4953000"/>
          </a:xfrm>
        </p:spPr>
        <p:txBody>
          <a:bodyPr>
            <a:normAutofit fontScale="92500" lnSpcReduction="10000"/>
          </a:bodyPr>
          <a:lstStyle/>
          <a:p>
            <a:r>
              <a:rPr lang="en-GB" altLang="en-US" dirty="0" smtClean="0"/>
              <a:t>Have a </a:t>
            </a:r>
            <a:r>
              <a:rPr lang="en-GB" altLang="en-US" dirty="0"/>
              <a:t>look at </a:t>
            </a:r>
            <a:r>
              <a:rPr lang="en-GB" altLang="en-US" dirty="0" smtClean="0"/>
              <a:t>these useful links for more information, tips </a:t>
            </a:r>
            <a:r>
              <a:rPr lang="en-GB" altLang="en-US" dirty="0"/>
              <a:t>and resources </a:t>
            </a:r>
            <a:r>
              <a:rPr lang="en-GB" altLang="en-US" dirty="0" smtClean="0"/>
              <a:t>to help you support </a:t>
            </a:r>
            <a:r>
              <a:rPr lang="en-GB" altLang="en-US" dirty="0"/>
              <a:t>your child at home:</a:t>
            </a:r>
          </a:p>
          <a:p>
            <a:r>
              <a:rPr lang="en-GB" altLang="en-US" sz="2800" b="1" dirty="0" smtClean="0">
                <a:solidFill>
                  <a:schemeClr val="tx1"/>
                </a:solidFill>
                <a:hlinkClick r:id="rId5"/>
              </a:rPr>
              <a:t>How to pronounce the sounds correctly click here:</a:t>
            </a:r>
            <a:endParaRPr lang="en-GB" altLang="en-US" sz="2800" b="1" dirty="0" smtClean="0">
              <a:solidFill>
                <a:schemeClr val="tx1"/>
              </a:solidFill>
            </a:endParaRPr>
          </a:p>
          <a:p>
            <a:endParaRPr lang="en-GB" altLang="en-US" sz="2800" dirty="0" smtClean="0"/>
          </a:p>
          <a:p>
            <a:r>
              <a:rPr lang="en-GB" altLang="en-US" sz="2800" b="1" dirty="0" smtClean="0">
                <a:solidFill>
                  <a:schemeClr val="tx1"/>
                </a:solidFill>
                <a:hlinkClick r:id="rId6"/>
              </a:rPr>
              <a:t>RWI information page for </a:t>
            </a:r>
            <a:r>
              <a:rPr lang="en-GB" altLang="en-US" sz="2800" b="1" dirty="0">
                <a:solidFill>
                  <a:schemeClr val="tx1"/>
                </a:solidFill>
                <a:hlinkClick r:id="rId6"/>
              </a:rPr>
              <a:t>p</a:t>
            </a:r>
            <a:r>
              <a:rPr lang="en-GB" altLang="en-US" sz="2800" b="1" dirty="0" smtClean="0">
                <a:solidFill>
                  <a:schemeClr val="tx1"/>
                </a:solidFill>
                <a:hlinkClick r:id="rId6"/>
              </a:rPr>
              <a:t>arents (with videos) click here:</a:t>
            </a:r>
            <a:endParaRPr lang="en-GB" altLang="en-US" sz="2800" b="1" dirty="0" smtClean="0">
              <a:solidFill>
                <a:schemeClr val="tx1"/>
              </a:solidFill>
            </a:endParaRPr>
          </a:p>
          <a:p>
            <a:endParaRPr lang="en-GB" altLang="en-US" sz="2800" b="1" dirty="0" smtClean="0">
              <a:solidFill>
                <a:schemeClr val="tx1"/>
              </a:solidFill>
            </a:endParaRPr>
          </a:p>
          <a:p>
            <a:r>
              <a:rPr lang="en-GB" altLang="en-US" sz="2800" b="1" dirty="0" smtClean="0">
                <a:solidFill>
                  <a:schemeClr val="tx1"/>
                </a:solidFill>
                <a:hlinkClick r:id="rId7"/>
              </a:rPr>
              <a:t>Videos showing how each part of a lesson is taught click here</a:t>
            </a:r>
            <a:endParaRPr lang="en-GB" altLang="en-US" sz="2800" b="1" dirty="0" smtClean="0">
              <a:solidFill>
                <a:schemeClr val="tx1"/>
              </a:solidFill>
            </a:endParaRPr>
          </a:p>
          <a:p>
            <a:endParaRPr lang="en-GB" altLang="en-US" sz="2800" b="1" dirty="0" smtClean="0">
              <a:solidFill>
                <a:schemeClr val="tx1"/>
              </a:solidFill>
            </a:endParaRPr>
          </a:p>
          <a:p>
            <a:r>
              <a:rPr lang="en-GB" altLang="en-US" sz="2800" b="1" dirty="0" smtClean="0">
                <a:solidFill>
                  <a:schemeClr val="tx1"/>
                </a:solidFill>
                <a:hlinkClick r:id="rId8"/>
              </a:rPr>
              <a:t>Advice and support for parents click here</a:t>
            </a:r>
            <a:endParaRPr lang="en-GB" altLang="en-US" sz="2800" b="1" dirty="0">
              <a:solidFill>
                <a:schemeClr val="tx1"/>
              </a:solidFill>
            </a:endParaRPr>
          </a:p>
          <a:p>
            <a:endParaRPr lang="en-GB" altLang="en-US" sz="2800" dirty="0"/>
          </a:p>
          <a:p>
            <a:endParaRPr lang="en-GB" sz="2800" dirty="0"/>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6869527" y="5987757"/>
            <a:ext cx="609600" cy="609600"/>
          </a:xfrm>
          <a:prstGeom prst="rect">
            <a:avLst/>
          </a:prstGeom>
        </p:spPr>
      </p:pic>
    </p:spTree>
    <p:extLst>
      <p:ext uri="{BB962C8B-B14F-4D97-AF65-F5344CB8AC3E}">
        <p14:creationId xmlns:p14="http://schemas.microsoft.com/office/powerpoint/2010/main" val="2326248854"/>
      </p:ext>
    </p:extLst>
  </p:cSld>
  <p:clrMapOvr>
    <a:masterClrMapping/>
  </p:clrMapOvr>
  <mc:AlternateContent xmlns:mc="http://schemas.openxmlformats.org/markup-compatibility/2006" xmlns:p14="http://schemas.microsoft.com/office/powerpoint/2010/main">
    <mc:Choice Requires="p14">
      <p:transition spd="slow" p14:dur="2000" advTm="10613"/>
    </mc:Choice>
    <mc:Fallback xmlns="">
      <p:transition spd="slow" advTm="10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smtClean="0"/>
              <a:t>Contact us!</a:t>
            </a:r>
            <a:endParaRPr lang="en-US" sz="2400" dirty="0"/>
          </a:p>
        </p:txBody>
      </p:sp>
      <p:sp>
        <p:nvSpPr>
          <p:cNvPr id="3" name="Content Placeholder 2"/>
          <p:cNvSpPr>
            <a:spLocks noGrp="1"/>
          </p:cNvSpPr>
          <p:nvPr>
            <p:ph idx="1"/>
          </p:nvPr>
        </p:nvSpPr>
        <p:spPr>
          <a:xfrm>
            <a:off x="457200" y="1722120"/>
            <a:ext cx="8488680" cy="4953000"/>
          </a:xfrm>
        </p:spPr>
        <p:txBody>
          <a:bodyPr>
            <a:normAutofit lnSpcReduction="10000"/>
          </a:bodyPr>
          <a:lstStyle/>
          <a:p>
            <a:r>
              <a:rPr lang="en-GB" altLang="en-US" dirty="0" smtClean="0"/>
              <a:t>If there is anything you are unsure of or if you would like further information, please do not hesitate to contact your child's class teacher or Miss King (Reading Leader) via the office email.</a:t>
            </a:r>
          </a:p>
          <a:p>
            <a:endParaRPr lang="en-GB" altLang="en-US" dirty="0"/>
          </a:p>
          <a:p>
            <a:r>
              <a:rPr lang="en-GB" altLang="en-US" dirty="0" smtClean="0"/>
              <a:t>We are more than happy to help!</a:t>
            </a:r>
          </a:p>
          <a:p>
            <a:endParaRPr lang="en-GB" altLang="en-US" dirty="0"/>
          </a:p>
          <a:p>
            <a:r>
              <a:rPr lang="en-GB" altLang="en-US" dirty="0" smtClean="0"/>
              <a:t>Office email:</a:t>
            </a:r>
          </a:p>
          <a:p>
            <a:r>
              <a:rPr lang="en-GB" altLang="en-US" dirty="0" smtClean="0">
                <a:hlinkClick r:id="rId5"/>
              </a:rPr>
              <a:t>office@st-marysaylesbury.bucksgfl.org.uk</a:t>
            </a:r>
            <a:endParaRPr lang="en-GB" altLang="en-US" dirty="0" smtClean="0"/>
          </a:p>
          <a:p>
            <a:endParaRPr lang="en-GB" altLang="en-US" dirty="0"/>
          </a:p>
          <a:p>
            <a:endParaRPr lang="en-GB" altLang="en-US" sz="2800" dirty="0"/>
          </a:p>
          <a:p>
            <a:endParaRPr lang="en-GB" sz="2800" dirty="0"/>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13700" y="5202506"/>
            <a:ext cx="609600" cy="609600"/>
          </a:xfrm>
          <a:prstGeom prst="rect">
            <a:avLst/>
          </a:prstGeom>
        </p:spPr>
      </p:pic>
    </p:spTree>
    <p:extLst>
      <p:ext uri="{BB962C8B-B14F-4D97-AF65-F5344CB8AC3E}">
        <p14:creationId xmlns:p14="http://schemas.microsoft.com/office/powerpoint/2010/main" val="3957955189"/>
      </p:ext>
    </p:extLst>
  </p:cSld>
  <p:clrMapOvr>
    <a:masterClrMapping/>
  </p:clrMapOvr>
  <mc:AlternateContent xmlns:mc="http://schemas.openxmlformats.org/markup-compatibility/2006" xmlns:p14="http://schemas.microsoft.com/office/powerpoint/2010/main">
    <mc:Choice Requires="p14">
      <p:transition spd="slow" p14:dur="2000" advTm="26138"/>
    </mc:Choice>
    <mc:Fallback xmlns="">
      <p:transition spd="slow" advTm="261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RMT_Phonics_2.27.6.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A62C6F9322704BAA3C8C7A1BA61A48" ma:contentTypeVersion="0" ma:contentTypeDescription="Create a new document." ma:contentTypeScope="" ma:versionID="f761049bb5dfa0c93b0312ff9cee66b8">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1FB9AF-DA4C-4DB5-A026-2129C43DCC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D8FED97E-D77F-45A8-A79A-CF57A9D193CB}">
  <ds:schemaRefs>
    <ds:schemaRef ds:uri="http://purl.org/dc/term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737061E2-59E0-48A9-8F77-F433547631A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RMT_Phonics_2.27.6.14.pptx</Template>
  <TotalTime>11279</TotalTime>
  <Words>719</Words>
  <Application>Microsoft Office PowerPoint</Application>
  <PresentationFormat>On-screen Show (4:3)</PresentationFormat>
  <Paragraphs>93</Paragraphs>
  <Slides>18</Slides>
  <Notes>18</Notes>
  <HiddenSlides>0</HiddenSlides>
  <MMClips>18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ＭＳ Ｐゴシック</vt:lpstr>
      <vt:lpstr>Arial</vt:lpstr>
      <vt:lpstr>Calibri</vt:lpstr>
      <vt:lpstr>Comic Sans MS</vt:lpstr>
      <vt:lpstr>Wingdings</vt:lpstr>
      <vt:lpstr>RMT_Phonics_2.27.6.14</vt:lpstr>
      <vt:lpstr>Welcome</vt:lpstr>
      <vt:lpstr>Read, Write Inc. (RWI) in Year 1 </vt:lpstr>
      <vt:lpstr>What is Read Write Inc?</vt:lpstr>
      <vt:lpstr>An overview of the RWI programme</vt:lpstr>
      <vt:lpstr>How is the programme used in our school? </vt:lpstr>
      <vt:lpstr>How does phonics help us read? </vt:lpstr>
      <vt:lpstr>Spelling</vt:lpstr>
      <vt:lpstr>This useful video will help you teach your child how to spell using Fred Fingers</vt:lpstr>
      <vt:lpstr>The complex English alphabetic code</vt:lpstr>
      <vt:lpstr>Click the video to watch how to say the set 1 sounds correctly</vt:lpstr>
      <vt:lpstr>Year 1</vt:lpstr>
      <vt:lpstr>The Year 1 Phonics Screening Check </vt:lpstr>
      <vt:lpstr>The Phonics Screening Check</vt:lpstr>
      <vt:lpstr>Reading at home…</vt:lpstr>
      <vt:lpstr>Talking</vt:lpstr>
      <vt:lpstr>Why read to your child?</vt:lpstr>
      <vt:lpstr>You can watch video tutorials and find out more about Read Write Inc by following these links.</vt:lpstr>
      <vt:lpstr>Contact us!</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Boon</dc:creator>
  <cp:lastModifiedBy>A. Hoaen</cp:lastModifiedBy>
  <cp:revision>115</cp:revision>
  <cp:lastPrinted>2020-09-28T14:58:18Z</cp:lastPrinted>
  <dcterms:created xsi:type="dcterms:W3CDTF">2014-06-27T11:45:27Z</dcterms:created>
  <dcterms:modified xsi:type="dcterms:W3CDTF">2020-10-01T08:41:41Z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0x010100B8A62C6F9322704BAA3C8C7A1BA61A48</vt:lpwstr>
  </property>
</Properties>
</file>