
<file path=[Content_Types].xml><?xml version="1.0" encoding="utf-8"?>
<Types xmlns="http://schemas.openxmlformats.org/package/2006/content-types">
  <Default Extension="png" ContentType="image/png"/>
  <Default Extension="m4a" ContentType="audio/mp4"/>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298" r:id="rId5"/>
    <p:sldId id="317" r:id="rId6"/>
    <p:sldId id="310" r:id="rId7"/>
    <p:sldId id="311" r:id="rId8"/>
    <p:sldId id="318" r:id="rId9"/>
    <p:sldId id="314" r:id="rId10"/>
    <p:sldId id="289" r:id="rId11"/>
    <p:sldId id="288" r:id="rId12"/>
    <p:sldId id="315" r:id="rId13"/>
    <p:sldId id="291" r:id="rId14"/>
    <p:sldId id="316" r:id="rId15"/>
    <p:sldId id="292" r:id="rId16"/>
    <p:sldId id="299" r:id="rId17"/>
    <p:sldId id="300" r:id="rId18"/>
    <p:sldId id="301" r:id="rId19"/>
    <p:sldId id="319" r:id="rId20"/>
    <p:sldId id="320" r:id="rId21"/>
    <p:sldId id="282" r:id="rId22"/>
    <p:sldId id="283" r:id="rId23"/>
    <p:sldId id="313" r:id="rId24"/>
    <p:sldId id="321" r:id="rId2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87688" autoAdjust="0"/>
  </p:normalViewPr>
  <p:slideViewPr>
    <p:cSldViewPr snapToGrid="0" snapToObjects="1">
      <p:cViewPr varScale="1">
        <p:scale>
          <a:sx n="77" d="100"/>
          <a:sy n="77" d="100"/>
        </p:scale>
        <p:origin x="1637"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10/2/2020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447986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3</a:t>
            </a:fld>
            <a:endParaRPr lang="en-US"/>
          </a:p>
        </p:txBody>
      </p:sp>
    </p:spTree>
    <p:extLst>
      <p:ext uri="{BB962C8B-B14F-4D97-AF65-F5344CB8AC3E}">
        <p14:creationId xmlns:p14="http://schemas.microsoft.com/office/powerpoint/2010/main" val="177699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6</a:t>
            </a:fld>
            <a:endParaRPr lang="en-US"/>
          </a:p>
        </p:txBody>
      </p:sp>
    </p:spTree>
    <p:extLst>
      <p:ext uri="{BB962C8B-B14F-4D97-AF65-F5344CB8AC3E}">
        <p14:creationId xmlns:p14="http://schemas.microsoft.com/office/powerpoint/2010/main" val="4231534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a:latin typeface="Comic Sans MS" pitchFamily="66" charset="0"/>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7</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8</a:t>
            </a:fld>
            <a:endParaRPr lang="en-US"/>
          </a:p>
        </p:txBody>
      </p:sp>
    </p:spTree>
    <p:extLst>
      <p:ext uri="{BB962C8B-B14F-4D97-AF65-F5344CB8AC3E}">
        <p14:creationId xmlns:p14="http://schemas.microsoft.com/office/powerpoint/2010/main" val="194251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9</a:t>
            </a:fld>
            <a:endParaRPr lang="en-US"/>
          </a:p>
        </p:txBody>
      </p:sp>
    </p:spTree>
    <p:extLst>
      <p:ext uri="{BB962C8B-B14F-4D97-AF65-F5344CB8AC3E}">
        <p14:creationId xmlns:p14="http://schemas.microsoft.com/office/powerpoint/2010/main" val="2835477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17009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11</a:t>
            </a:fld>
            <a:endParaRPr lang="en-US"/>
          </a:p>
        </p:txBody>
      </p:sp>
    </p:spTree>
    <p:extLst>
      <p:ext uri="{BB962C8B-B14F-4D97-AF65-F5344CB8AC3E}">
        <p14:creationId xmlns:p14="http://schemas.microsoft.com/office/powerpoint/2010/main" val="2305451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318042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617692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1225201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733856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18</a:t>
            </a:fld>
            <a:endParaRPr lang="en-US"/>
          </a:p>
        </p:txBody>
      </p:sp>
    </p:spTree>
    <p:extLst>
      <p:ext uri="{BB962C8B-B14F-4D97-AF65-F5344CB8AC3E}">
        <p14:creationId xmlns:p14="http://schemas.microsoft.com/office/powerpoint/2010/main" val="3528562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GB" b="1" dirty="0">
              <a:latin typeface="Calibri" charset="0"/>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19</a:t>
            </a:fld>
            <a:endParaRPr lang="en-US"/>
          </a:p>
        </p:txBody>
      </p:sp>
    </p:spTree>
    <p:extLst>
      <p:ext uri="{BB962C8B-B14F-4D97-AF65-F5344CB8AC3E}">
        <p14:creationId xmlns:p14="http://schemas.microsoft.com/office/powerpoint/2010/main" val="1425310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20</a:t>
            </a:fld>
            <a:endParaRPr lang="en-US"/>
          </a:p>
        </p:txBody>
      </p:sp>
    </p:spTree>
    <p:extLst>
      <p:ext uri="{BB962C8B-B14F-4D97-AF65-F5344CB8AC3E}">
        <p14:creationId xmlns:p14="http://schemas.microsoft.com/office/powerpoint/2010/main" val="1335536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420BCAD-78F6-F04E-84FC-898FF3B01A7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98907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10/2/2020</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10/2/2020</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10/2/2020</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video" Target="https://www.youtube.com/embed/sjlPILhk7bQ" TargetMode="Externa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media7.m4a"/><Relationship Id="rId7" Type="http://schemas.openxmlformats.org/officeDocument/2006/relationships/image" Target="../media/image9.wmf"/><Relationship Id="rId2" Type="http://schemas.microsoft.com/office/2007/relationships/media" Target="../media/media7.m4a"/><Relationship Id="rId1" Type="http://schemas.openxmlformats.org/officeDocument/2006/relationships/video" Target="https://www.youtube.com/embed/dftlTCNWlMQ" TargetMode="Externa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2.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6.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2.xml"/><Relationship Id="rId7" Type="http://schemas.openxmlformats.org/officeDocument/2006/relationships/image" Target="../media/image17.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notesSlide" Target="../notesSlides/notesSlide8.xml"/><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11.xml"/><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Layout" Target="../slideLayouts/slideLayout2.xml"/><Relationship Id="rId7" Type="http://schemas.openxmlformats.org/officeDocument/2006/relationships/image" Target="../media/image25.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3.xml"/><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LbKGLJPp6ww"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7.m4a"/><Relationship Id="rId7" Type="http://schemas.openxmlformats.org/officeDocument/2006/relationships/image" Target="../media/image29.jpeg"/><Relationship Id="rId2" Type="http://schemas.microsoft.com/office/2007/relationships/media" Target="../media/media17.m4a"/><Relationship Id="rId1" Type="http://schemas.openxmlformats.org/officeDocument/2006/relationships/video" Target="https://www.youtube.com/embed/kjHqJQ8sxs4" TargetMode="External"/><Relationship Id="rId6" Type="http://schemas.openxmlformats.org/officeDocument/2006/relationships/image" Target="../media/image28.png"/><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6.png"/><Relationship Id="rId4"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16.xml"/><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6.png"/><Relationship Id="rId5" Type="http://schemas.openxmlformats.org/officeDocument/2006/relationships/hyperlink" Target="mailto:office@st-marysaylesbury.bucksgfl.org.uk" TargetMode="External"/><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4" y="213678"/>
            <a:ext cx="8229600" cy="990282"/>
          </a:xfrm>
        </p:spPr>
        <p:txBody>
          <a:bodyPr>
            <a:normAutofit fontScale="90000"/>
          </a:bodyPr>
          <a:lstStyle/>
          <a:p>
            <a:pPr algn="ctr"/>
            <a:r>
              <a:rPr lang="en-GB" dirty="0"/>
              <a:t>Read, Write Inc. </a:t>
            </a:r>
            <a:br>
              <a:rPr lang="en-GB" dirty="0"/>
            </a:br>
            <a:r>
              <a:rPr lang="en-GB" dirty="0"/>
              <a:t>Literacy and Language</a:t>
            </a:r>
            <a:br>
              <a:rPr lang="en-GB" dirty="0"/>
            </a:br>
            <a:r>
              <a:rPr lang="en-GB" dirty="0"/>
              <a:t>Year 2</a:t>
            </a:r>
          </a:p>
        </p:txBody>
      </p:sp>
      <p:sp>
        <p:nvSpPr>
          <p:cNvPr id="5" name="Content Placeholder 4"/>
          <p:cNvSpPr>
            <a:spLocks noGrp="1"/>
          </p:cNvSpPr>
          <p:nvPr>
            <p:ph idx="1"/>
          </p:nvPr>
        </p:nvSpPr>
        <p:spPr/>
        <p:txBody>
          <a:bodyPr/>
          <a:lstStyle/>
          <a:p>
            <a:pPr algn="ctr"/>
            <a:r>
              <a:rPr lang="en-GB" dirty="0"/>
              <a:t>The reading teachers in Year 2 are: Mr Troup, Miss </a:t>
            </a:r>
            <a:r>
              <a:rPr lang="en-GB" dirty="0" err="1"/>
              <a:t>Donlevy</a:t>
            </a:r>
            <a:r>
              <a:rPr lang="en-GB" dirty="0"/>
              <a:t>, Mrs Hutchinson, Mrs </a:t>
            </a:r>
            <a:r>
              <a:rPr lang="en-GB" dirty="0" smtClean="0"/>
              <a:t>Baber and </a:t>
            </a:r>
            <a:r>
              <a:rPr lang="en-GB" dirty="0"/>
              <a:t>Mrs </a:t>
            </a:r>
            <a:r>
              <a:rPr lang="en-GB" dirty="0" smtClean="0"/>
              <a:t>Potts.</a:t>
            </a:r>
            <a:endParaRPr lang="en-GB" dirty="0"/>
          </a:p>
        </p:txBody>
      </p:sp>
      <p:pic>
        <p:nvPicPr>
          <p:cNvPr id="1026" name="Picture 2" descr="F:\DCIM\101EKZE1\101_306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108836" y="3175676"/>
            <a:ext cx="4855844" cy="2731412"/>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3F5A95D9-7E1A-4B47-97FE-F894B8BE4BA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214036646"/>
      </p:ext>
    </p:extLst>
  </p:cSld>
  <p:clrMapOvr>
    <a:masterClrMapping/>
  </p:clrMapOvr>
  <mc:AlternateContent xmlns:mc="http://schemas.openxmlformats.org/markup-compatibility/2006" xmlns:p14="http://schemas.microsoft.com/office/powerpoint/2010/main">
    <mc:Choice Requires="p14">
      <p:transition spd="slow" p14:dur="2000" advTm="53754"/>
    </mc:Choice>
    <mc:Fallback xmlns="">
      <p:transition spd="slow" advTm="53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Literacy in Year 2- the transition from RWI to Literacy and Language </a:t>
            </a:r>
          </a:p>
        </p:txBody>
      </p:sp>
      <p:sp>
        <p:nvSpPr>
          <p:cNvPr id="3" name="Content Placeholder 2"/>
          <p:cNvSpPr>
            <a:spLocks noGrp="1"/>
          </p:cNvSpPr>
          <p:nvPr>
            <p:ph idx="1"/>
          </p:nvPr>
        </p:nvSpPr>
        <p:spPr>
          <a:xfrm>
            <a:off x="457200" y="1722120"/>
            <a:ext cx="8488680" cy="4953000"/>
          </a:xfrm>
        </p:spPr>
        <p:txBody>
          <a:bodyPr>
            <a:normAutofit fontScale="70000" lnSpcReduction="20000"/>
          </a:bodyPr>
          <a:lstStyle/>
          <a:p>
            <a:r>
              <a:rPr lang="en-GB" sz="2800" dirty="0"/>
              <a:t>In Year 2, your child will continue to move through the levels of reading in the RWI phonics programme which began in Reception.</a:t>
            </a:r>
          </a:p>
          <a:p>
            <a:endParaRPr lang="en-GB" sz="2800" dirty="0"/>
          </a:p>
          <a:p>
            <a:r>
              <a:rPr lang="en-GB" sz="2800" dirty="0"/>
              <a:t>Your child will be assessed every half term to check that they are reading at the right level.</a:t>
            </a:r>
          </a:p>
          <a:p>
            <a:endParaRPr lang="en-GB" sz="2800" dirty="0"/>
          </a:p>
          <a:p>
            <a:r>
              <a:rPr lang="en-GB" sz="2800" dirty="0"/>
              <a:t>Once your child has been assessed as a fluent reader, they will then move on to the ‘Literacy and Language’ programme.  In order to do this, your child will need to read over 100 words per minute from a short text.</a:t>
            </a:r>
          </a:p>
          <a:p>
            <a:endParaRPr lang="en-GB" sz="2800" dirty="0"/>
          </a:p>
          <a:p>
            <a:r>
              <a:rPr lang="en-GB" sz="2800" dirty="0"/>
              <a:t>Literacy and Language is a complete literacy programme for fluent readers in Years 2 to Year 6 which teaches children to read, write and discuss texts with maturity.</a:t>
            </a:r>
          </a:p>
          <a:p>
            <a:endParaRPr lang="en-GB" sz="2800" dirty="0"/>
          </a:p>
          <a:p>
            <a:r>
              <a:rPr lang="en-GB" sz="2800" b="1" dirty="0"/>
              <a:t>The following slides will give an overview of both the RWI phonics programme and the Literacy and Language programme.  We aim for the majority of children to be on the Literacy and Language programme by the end of </a:t>
            </a:r>
            <a:r>
              <a:rPr lang="en-GB" sz="2800" b="1" dirty="0" smtClean="0"/>
              <a:t>Year </a:t>
            </a:r>
            <a:r>
              <a:rPr lang="en-GB" sz="2800" b="1" dirty="0"/>
              <a:t>2.</a:t>
            </a:r>
            <a:endParaRPr lang="en-US" b="1" dirty="0"/>
          </a:p>
        </p:txBody>
      </p:sp>
      <p:pic>
        <p:nvPicPr>
          <p:cNvPr id="4" name="Audio 3">
            <a:hlinkClick r:id="" action="ppaction://media"/>
            <a:extLst>
              <a:ext uri="{FF2B5EF4-FFF2-40B4-BE49-F238E27FC236}">
                <a16:creationId xmlns:a16="http://schemas.microsoft.com/office/drawing/2014/main" id="{B05452D1-3F60-4CA7-8A6B-0C7EADADD68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229694572"/>
      </p:ext>
    </p:extLst>
  </p:cSld>
  <p:clrMapOvr>
    <a:masterClrMapping/>
  </p:clrMapOvr>
  <mc:AlternateContent xmlns:mc="http://schemas.openxmlformats.org/markup-compatibility/2006" xmlns:p14="http://schemas.microsoft.com/office/powerpoint/2010/main">
    <mc:Choice Requires="p14">
      <p:transition spd="slow" p14:dur="2000" advTm="40129"/>
    </mc:Choice>
    <mc:Fallback xmlns="">
      <p:transition spd="slow" advTm="40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we use RWI ?</a:t>
            </a:r>
          </a:p>
        </p:txBody>
      </p:sp>
      <p:sp>
        <p:nvSpPr>
          <p:cNvPr id="3" name="Content Placeholder 2"/>
          <p:cNvSpPr>
            <a:spLocks noGrp="1"/>
          </p:cNvSpPr>
          <p:nvPr>
            <p:ph idx="1"/>
          </p:nvPr>
        </p:nvSpPr>
        <p:spPr>
          <a:xfrm>
            <a:off x="457200" y="1600200"/>
            <a:ext cx="8229600" cy="4933950"/>
          </a:xfrm>
        </p:spPr>
        <p:txBody>
          <a:bodyPr>
            <a:normAutofit fontScale="92500" lnSpcReduction="20000"/>
          </a:bodyPr>
          <a:lstStyle/>
          <a:p>
            <a:r>
              <a:rPr lang="en-GB" b="1" dirty="0"/>
              <a:t>Who is </a:t>
            </a:r>
            <a:r>
              <a:rPr lang="en-GB" b="1" i="1" dirty="0"/>
              <a:t>Read Write Inc. </a:t>
            </a:r>
            <a:r>
              <a:rPr lang="en-GB" b="1" dirty="0"/>
              <a:t>Phonics for? </a:t>
            </a:r>
            <a:endParaRPr lang="en-GB" dirty="0"/>
          </a:p>
          <a:p>
            <a:pPr marL="457200" indent="-457200">
              <a:buFont typeface="Arial" panose="020B0604020202020204" pitchFamily="34" charset="0"/>
              <a:buChar char="•"/>
            </a:pPr>
            <a:r>
              <a:rPr lang="en-GB" dirty="0"/>
              <a:t>The </a:t>
            </a:r>
            <a:r>
              <a:rPr lang="en-GB" i="1" dirty="0"/>
              <a:t>Read Write Inc. </a:t>
            </a:r>
            <a:r>
              <a:rPr lang="en-GB" dirty="0"/>
              <a:t>Phonics programme is for primary school children learning to read. </a:t>
            </a:r>
          </a:p>
          <a:p>
            <a:pPr marL="457200" indent="-457200">
              <a:buFont typeface="Arial" panose="020B0604020202020204" pitchFamily="34" charset="0"/>
              <a:buChar char="•"/>
            </a:pPr>
            <a:r>
              <a:rPr lang="en-GB" dirty="0"/>
              <a:t>It enables your child to become a confident and fluent reader at their first attempt. </a:t>
            </a:r>
          </a:p>
          <a:p>
            <a:pPr marL="457200" indent="-457200">
              <a:buFont typeface="Arial" panose="020B0604020202020204" pitchFamily="34" charset="0"/>
              <a:buChar char="•"/>
            </a:pPr>
            <a:r>
              <a:rPr lang="en-GB" dirty="0"/>
              <a:t>When your child has completed the </a:t>
            </a:r>
            <a:r>
              <a:rPr lang="en-GB" i="1" dirty="0"/>
              <a:t>Read Write Inc. </a:t>
            </a:r>
            <a:r>
              <a:rPr lang="en-GB" dirty="0"/>
              <a:t>Phonics programme, they will be reading fluently and confidently. </a:t>
            </a:r>
          </a:p>
          <a:p>
            <a:pPr marL="457200" indent="-457200">
              <a:buFont typeface="Arial" panose="020B0604020202020204" pitchFamily="34" charset="0"/>
              <a:buChar char="•"/>
            </a:pPr>
            <a:r>
              <a:rPr lang="en-GB" dirty="0"/>
              <a:t>The reading teacher (please refer to the first slide to see a list of reading teachers in </a:t>
            </a:r>
            <a:r>
              <a:rPr lang="en-GB" dirty="0" smtClean="0"/>
              <a:t>Year </a:t>
            </a:r>
            <a:r>
              <a:rPr lang="en-GB" dirty="0"/>
              <a:t>2) is guided from the very beginning to help your child become a confident and fluent reader.</a:t>
            </a:r>
          </a:p>
        </p:txBody>
      </p:sp>
      <p:pic>
        <p:nvPicPr>
          <p:cNvPr id="7" name="Audio 6">
            <a:hlinkClick r:id="" action="ppaction://media"/>
            <a:extLst>
              <a:ext uri="{FF2B5EF4-FFF2-40B4-BE49-F238E27FC236}">
                <a16:creationId xmlns:a16="http://schemas.microsoft.com/office/drawing/2014/main" id="{C2790739-4635-48CD-A7E6-8281FF35D4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66428020"/>
      </p:ext>
    </p:extLst>
  </p:cSld>
  <p:clrMapOvr>
    <a:masterClrMapping/>
  </p:clrMapOvr>
  <mc:AlternateContent xmlns:mc="http://schemas.openxmlformats.org/markup-compatibility/2006" xmlns:p14="http://schemas.microsoft.com/office/powerpoint/2010/main">
    <mc:Choice Requires="p14">
      <p:transition spd="slow" p14:dur="2000" advTm="19020"/>
    </mc:Choice>
    <mc:Fallback xmlns="">
      <p:transition spd="slow" advTm="19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overview of the RWI programme</a:t>
            </a:r>
          </a:p>
        </p:txBody>
      </p:sp>
      <p:sp>
        <p:nvSpPr>
          <p:cNvPr id="3" name="Content Placeholder 2"/>
          <p:cNvSpPr>
            <a:spLocks noGrp="1"/>
          </p:cNvSpPr>
          <p:nvPr>
            <p:ph idx="1"/>
          </p:nvPr>
        </p:nvSpPr>
        <p:spPr/>
        <p:txBody>
          <a:bodyPr>
            <a:normAutofit/>
          </a:bodyPr>
          <a:lstStyle/>
          <a:p>
            <a:r>
              <a:rPr lang="en-GB" sz="1600" b="1" dirty="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5"/>
          <a:stretch>
            <a:fillRect/>
          </a:stretch>
        </p:blipFill>
        <p:spPr>
          <a:xfrm>
            <a:off x="1630680" y="2819717"/>
            <a:ext cx="6202680" cy="3489008"/>
          </a:xfrm>
          <a:prstGeom prst="rect">
            <a:avLst/>
          </a:prstGeom>
        </p:spPr>
      </p:pic>
      <p:pic>
        <p:nvPicPr>
          <p:cNvPr id="6" name="Audio 5">
            <a:hlinkClick r:id="" action="ppaction://media"/>
            <a:extLst>
              <a:ext uri="{FF2B5EF4-FFF2-40B4-BE49-F238E27FC236}">
                <a16:creationId xmlns:a16="http://schemas.microsoft.com/office/drawing/2014/main" id="{854072F3-8030-4182-AE91-27F586ABB96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08248073"/>
      </p:ext>
    </p:extLst>
  </p:cSld>
  <p:clrMapOvr>
    <a:masterClrMapping/>
  </p:clrMapOvr>
  <mc:AlternateContent xmlns:mc="http://schemas.openxmlformats.org/markup-compatibility/2006" xmlns:p14="http://schemas.microsoft.com/office/powerpoint/2010/main">
    <mc:Choice Requires="p14">
      <p:transition spd="slow" p14:dur="2000" advTm="47178"/>
    </mc:Choice>
    <mc:Fallback xmlns="">
      <p:transition spd="slow" advTm="47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a:t>Why we are successful at getting your child to read</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a:solidFill>
                  <a:srgbClr val="000000"/>
                </a:solidFill>
              </a:rPr>
              <a:t>The systematic and lively programme is organised by our Reading Leader Miss King.</a:t>
            </a:r>
          </a:p>
          <a:p>
            <a:pPr marL="457200" indent="-457200">
              <a:buFont typeface="Arial" panose="020B0604020202020204" pitchFamily="34" charset="0"/>
              <a:buChar char="•"/>
            </a:pPr>
            <a:r>
              <a:rPr lang="en-GB" sz="2400" dirty="0" smtClean="0">
                <a:solidFill>
                  <a:srgbClr val="000000"/>
                </a:solidFill>
              </a:rPr>
              <a:t>All </a:t>
            </a:r>
            <a:r>
              <a:rPr lang="en-GB" sz="2400" dirty="0">
                <a:solidFill>
                  <a:srgbClr val="000000"/>
                </a:solidFill>
              </a:rPr>
              <a:t>of our staff  who teach RWI (Teachers and Teaching Assistants) are trained together by the Reading Leader as well as receiving additional training and support from a RWI regional trainer.</a:t>
            </a:r>
          </a:p>
          <a:p>
            <a:pPr marL="457200" indent="-457200">
              <a:buFont typeface="Arial" panose="020B0604020202020204" pitchFamily="34" charset="0"/>
              <a:buChar char="•"/>
            </a:pPr>
            <a:r>
              <a:rPr lang="en-GB" sz="2400" dirty="0">
                <a:solidFill>
                  <a:srgbClr val="000000"/>
                </a:solidFill>
              </a:rPr>
              <a:t>Your child will read and write for an hour each day and is grouped according to their reading level. </a:t>
            </a:r>
          </a:p>
          <a:p>
            <a:pPr marL="457200" indent="-457200">
              <a:buFont typeface="Arial" panose="020B0604020202020204" pitchFamily="34" charset="0"/>
              <a:buChar char="•"/>
            </a:pPr>
            <a:r>
              <a:rPr lang="en-GB" sz="2400" dirty="0">
                <a:solidFill>
                  <a:srgbClr val="000000"/>
                </a:solidFill>
              </a:rPr>
              <a:t>Your child will not struggle because of work being too difficult nor will they get bored because the work is too easy. </a:t>
            </a:r>
          </a:p>
          <a:p>
            <a:pPr marL="457200" indent="-457200">
              <a:buFont typeface="Arial" panose="020B0604020202020204" pitchFamily="34" charset="0"/>
              <a:buChar char="•"/>
            </a:pPr>
            <a:r>
              <a:rPr lang="en-GB" sz="2400" dirty="0">
                <a:solidFill>
                  <a:srgbClr val="000000"/>
                </a:solidFill>
              </a:rPr>
              <a:t>If your child does need extra support to maintain progress, they will work with a reading tutor for 10 minutes in the afternoons to ensure that they do not fall behind their peers. </a:t>
            </a:r>
          </a:p>
          <a:p>
            <a:endParaRPr lang="en-GB" dirty="0"/>
          </a:p>
          <a:p>
            <a:endParaRPr lang="en-GB" dirty="0"/>
          </a:p>
        </p:txBody>
      </p:sp>
      <p:pic>
        <p:nvPicPr>
          <p:cNvPr id="9" name="Audio 8">
            <a:hlinkClick r:id="" action="ppaction://media"/>
            <a:extLst>
              <a:ext uri="{FF2B5EF4-FFF2-40B4-BE49-F238E27FC236}">
                <a16:creationId xmlns:a16="http://schemas.microsoft.com/office/drawing/2014/main" id="{DAB12249-282C-4804-B3BB-A21018ED51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46660177"/>
      </p:ext>
    </p:extLst>
  </p:cSld>
  <p:clrMapOvr>
    <a:masterClrMapping/>
  </p:clrMapOvr>
  <mc:AlternateContent xmlns:mc="http://schemas.openxmlformats.org/markup-compatibility/2006" xmlns:p14="http://schemas.microsoft.com/office/powerpoint/2010/main">
    <mc:Choice Requires="p14">
      <p:transition spd="slow" p14:dur="2000" advTm="60583"/>
    </mc:Choice>
    <mc:Fallback xmlns="">
      <p:transition spd="slow" advTm="605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Spellings and Reading in Year 2 </a:t>
            </a:r>
          </a:p>
        </p:txBody>
      </p:sp>
      <p:sp>
        <p:nvSpPr>
          <p:cNvPr id="3" name="Content Placeholder 2"/>
          <p:cNvSpPr>
            <a:spLocks noGrp="1"/>
          </p:cNvSpPr>
          <p:nvPr>
            <p:ph idx="1"/>
          </p:nvPr>
        </p:nvSpPr>
        <p:spPr>
          <a:xfrm>
            <a:off x="457200" y="1722120"/>
            <a:ext cx="8488680" cy="4953000"/>
          </a:xfrm>
        </p:spPr>
        <p:txBody>
          <a:bodyPr>
            <a:normAutofit/>
          </a:bodyPr>
          <a:lstStyle/>
          <a:p>
            <a:r>
              <a:rPr lang="en-GB" sz="2800" dirty="0"/>
              <a:t>Your child will have learnt one way in which each long vowel sound is written (Set 2 sounds). When learning their Set 3 speed sounds they will be taught that there are more ways in which the same sounds are written, e.g. </a:t>
            </a:r>
            <a:r>
              <a:rPr lang="en-GB" sz="2800" dirty="0" err="1"/>
              <a:t>ee</a:t>
            </a:r>
            <a:r>
              <a:rPr lang="en-GB" sz="2800" dirty="0"/>
              <a:t> as in tree and </a:t>
            </a:r>
            <a:r>
              <a:rPr lang="en-GB" sz="2800" dirty="0" err="1"/>
              <a:t>ea</a:t>
            </a:r>
            <a:r>
              <a:rPr lang="en-GB" sz="2800" dirty="0"/>
              <a:t> as in tea. </a:t>
            </a:r>
          </a:p>
          <a:p>
            <a:r>
              <a:rPr lang="en-GB" sz="2800" dirty="0"/>
              <a:t>Set 3 speed sounds reading will be taught for most of Year 1 and Set 3 ‘speed sounds’ spelling during Year 2. </a:t>
            </a:r>
          </a:p>
          <a:p>
            <a:r>
              <a:rPr lang="en-GB" sz="2800" dirty="0"/>
              <a:t>There are 20 Set 3 ‘speed sounds’ that are made up of two or three letters which represent just one sound, e.g. </a:t>
            </a:r>
            <a:r>
              <a:rPr lang="en-GB" sz="2800" dirty="0" err="1"/>
              <a:t>ea</a:t>
            </a:r>
            <a:r>
              <a:rPr lang="en-GB" sz="2800" dirty="0"/>
              <a:t> as in tea, ow as in cow and are as in care. </a:t>
            </a:r>
          </a:p>
          <a:p>
            <a:endParaRPr lang="en-US" dirty="0"/>
          </a:p>
        </p:txBody>
      </p:sp>
      <p:pic>
        <p:nvPicPr>
          <p:cNvPr id="4" name="Audio 3">
            <a:hlinkClick r:id="" action="ppaction://media"/>
            <a:extLst>
              <a:ext uri="{FF2B5EF4-FFF2-40B4-BE49-F238E27FC236}">
                <a16:creationId xmlns:a16="http://schemas.microsoft.com/office/drawing/2014/main" id="{282A3F4A-86BF-4DBE-BE15-CF3F2154DF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157048837"/>
      </p:ext>
    </p:extLst>
  </p:cSld>
  <p:clrMapOvr>
    <a:masterClrMapping/>
  </p:clrMapOvr>
  <mc:AlternateContent xmlns:mc="http://schemas.openxmlformats.org/markup-compatibility/2006" xmlns:p14="http://schemas.microsoft.com/office/powerpoint/2010/main">
    <mc:Choice Requires="p14">
      <p:transition spd="slow" p14:dur="2000" advTm="55775"/>
    </mc:Choice>
    <mc:Fallback xmlns="">
      <p:transition spd="slow" advTm="55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How to help your child at home</a:t>
            </a:r>
          </a:p>
        </p:txBody>
      </p:sp>
      <p:pic>
        <p:nvPicPr>
          <p:cNvPr id="4" name="Content Placeholder 3" descr="Screen Shot 2014-08-12 at 16.26.47.png"/>
          <p:cNvPicPr>
            <a:picLocks noGrp="1" noChangeAspect="1"/>
          </p:cNvPicPr>
          <p:nvPr>
            <p:ph idx="1"/>
          </p:nvPr>
        </p:nvPicPr>
        <p:blipFill>
          <a:blip r:embed="rId6" cstate="screen">
            <a:extLst>
              <a:ext uri="{28A0092B-C50C-407E-A947-70E740481C1C}">
                <a14:useLocalDpi xmlns:a14="http://schemas.microsoft.com/office/drawing/2010/main"/>
              </a:ext>
            </a:extLst>
          </a:blip>
          <a:stretch>
            <a:fillRect/>
          </a:stretch>
        </p:blipFill>
        <p:spPr>
          <a:xfrm>
            <a:off x="457200" y="1874838"/>
            <a:ext cx="2298982" cy="2072322"/>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93085" y="415480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dftlTCNWlMQ"/>
          <p:cNvPicPr>
            <a:picLocks noRot="1" noChangeAspect="1"/>
          </p:cNvPicPr>
          <p:nvPr>
            <a:videoFile r:link="rId1"/>
          </p:nvPr>
        </p:nvPicPr>
        <p:blipFill>
          <a:blip r:embed="rId8"/>
          <a:stretch>
            <a:fillRect/>
          </a:stretch>
        </p:blipFill>
        <p:spPr>
          <a:xfrm>
            <a:off x="2756182" y="2247900"/>
            <a:ext cx="5865707" cy="3299460"/>
          </a:xfrm>
          <a:prstGeom prst="rect">
            <a:avLst/>
          </a:prstGeom>
        </p:spPr>
      </p:pic>
      <p:pic>
        <p:nvPicPr>
          <p:cNvPr id="5" name="Audio 4">
            <a:hlinkClick r:id="" action="ppaction://media"/>
            <a:extLst>
              <a:ext uri="{FF2B5EF4-FFF2-40B4-BE49-F238E27FC236}">
                <a16:creationId xmlns:a16="http://schemas.microsoft.com/office/drawing/2014/main" id="{35D27ED4-582C-4386-B60C-91817E3B211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853832342"/>
      </p:ext>
    </p:extLst>
  </p:cSld>
  <p:clrMapOvr>
    <a:masterClrMapping/>
  </p:clrMapOvr>
  <mc:AlternateContent xmlns:mc="http://schemas.openxmlformats.org/markup-compatibility/2006" xmlns:p14="http://schemas.microsoft.com/office/powerpoint/2010/main">
    <mc:Choice Requires="p14">
      <p:transition spd="slow" p14:dur="2000" advTm="61606"/>
    </mc:Choice>
    <mc:Fallback xmlns="">
      <p:transition spd="slow" advTm="61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itchFamily="34" charset="-128"/>
              </a:rPr>
              <a:t>The complex English alphabetic code</a:t>
            </a:r>
            <a:endParaRPr lang="en-GB" dirty="0"/>
          </a:p>
        </p:txBody>
      </p:sp>
      <p:pic>
        <p:nvPicPr>
          <p:cNvPr id="4" name="Content Placeholder 3"/>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1962150" y="1555107"/>
            <a:ext cx="4933950" cy="154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a:xfrm>
            <a:off x="2057400" y="3097427"/>
            <a:ext cx="4838700" cy="1037064"/>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057400" y="4134491"/>
            <a:ext cx="4768850" cy="112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057400" y="5403850"/>
            <a:ext cx="4657725" cy="124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a:extLst>
              <a:ext uri="{FF2B5EF4-FFF2-40B4-BE49-F238E27FC236}">
                <a16:creationId xmlns:a16="http://schemas.microsoft.com/office/drawing/2014/main" id="{5789C755-6F72-472B-B02E-AB7B87E7A81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545232615"/>
      </p:ext>
    </p:extLst>
  </p:cSld>
  <p:clrMapOvr>
    <a:masterClrMapping/>
  </p:clrMapOvr>
  <mc:AlternateContent xmlns:mc="http://schemas.openxmlformats.org/markup-compatibility/2006" xmlns:p14="http://schemas.microsoft.com/office/powerpoint/2010/main">
    <mc:Choice Requires="p14">
      <p:transition spd="slow" p14:dur="2000" advTm="66649"/>
    </mc:Choice>
    <mc:Fallback xmlns="">
      <p:transition spd="slow" advTm="66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What is the Literacy and Language </a:t>
            </a:r>
            <a:r>
              <a:rPr lang="en-US" sz="2400" dirty="0" err="1"/>
              <a:t>programme</a:t>
            </a:r>
            <a:r>
              <a:rPr lang="en-US" sz="2400" dirty="0"/>
              <a:t>?</a:t>
            </a:r>
          </a:p>
        </p:txBody>
      </p:sp>
      <p:sp>
        <p:nvSpPr>
          <p:cNvPr id="3" name="Content Placeholder 2"/>
          <p:cNvSpPr>
            <a:spLocks noGrp="1"/>
          </p:cNvSpPr>
          <p:nvPr>
            <p:ph idx="1"/>
          </p:nvPr>
        </p:nvSpPr>
        <p:spPr>
          <a:xfrm>
            <a:off x="457200" y="1722120"/>
            <a:ext cx="8488680" cy="4953000"/>
          </a:xfrm>
        </p:spPr>
        <p:txBody>
          <a:bodyPr>
            <a:normAutofit fontScale="92500"/>
          </a:bodyPr>
          <a:lstStyle/>
          <a:p>
            <a:pPr marL="457200" indent="-457200">
              <a:buFont typeface="Arial" panose="020B0604020202020204" pitchFamily="34" charset="0"/>
              <a:buChar char="•"/>
            </a:pPr>
            <a:r>
              <a:rPr lang="en-GB" sz="2800" dirty="0"/>
              <a:t>The Literacy and Language programme follows on from the RWI Phonics programme.</a:t>
            </a:r>
          </a:p>
          <a:p>
            <a:endParaRPr lang="en-GB" sz="2800" dirty="0"/>
          </a:p>
          <a:p>
            <a:pPr marL="457200" indent="-457200">
              <a:buFont typeface="Arial" panose="020B0604020202020204" pitchFamily="34" charset="0"/>
              <a:buChar char="•"/>
            </a:pPr>
            <a:r>
              <a:rPr lang="en-GB" sz="2800" dirty="0"/>
              <a:t>Once your child has completed the RWI phonics programme, they will then move on to the Literacy and Language programme. In order to do this, your child will need to read over 100 words per minute from a short text.</a:t>
            </a:r>
          </a:p>
          <a:p>
            <a:endParaRPr lang="en-GB" sz="2800" dirty="0"/>
          </a:p>
          <a:p>
            <a:pPr marL="457200" indent="-457200">
              <a:buFont typeface="Arial" panose="020B0604020202020204" pitchFamily="34" charset="0"/>
              <a:buChar char="•"/>
            </a:pPr>
            <a:r>
              <a:rPr lang="en-GB" sz="2800" dirty="0"/>
              <a:t>This complete literacy programme for fluent readers in Years 2 to Year 6 teaches children to read, write and discuss texts with maturity.</a:t>
            </a:r>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97034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2</a:t>
            </a:r>
          </a:p>
        </p:txBody>
      </p:sp>
      <p:pic>
        <p:nvPicPr>
          <p:cNvPr id="4" name="Content Placeholder 3"/>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548922" y="1914525"/>
            <a:ext cx="3708400" cy="2085975"/>
          </a:xfr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43472" y="4154982"/>
            <a:ext cx="3514725" cy="1977033"/>
          </a:xfrm>
          <a:prstGeom prst="rect">
            <a:avLst/>
          </a:prstGeom>
        </p:spPr>
      </p:pic>
      <p:pic>
        <p:nvPicPr>
          <p:cNvPr id="6" name="Picture 5"/>
          <p:cNvPicPr>
            <a:picLocks noChangeAspect="1"/>
          </p:cNvPicPr>
          <p:nvPr/>
        </p:nvPicPr>
        <p:blipFill rotWithShape="1">
          <a:blip r:embed="rId7" cstate="screen">
            <a:extLst>
              <a:ext uri="{28A0092B-C50C-407E-A947-70E740481C1C}">
                <a14:useLocalDpi xmlns:a14="http://schemas.microsoft.com/office/drawing/2010/main"/>
              </a:ext>
            </a:extLst>
          </a:blip>
          <a:srcRect l="21875"/>
          <a:stretch/>
        </p:blipFill>
        <p:spPr>
          <a:xfrm>
            <a:off x="5680072" y="1685925"/>
            <a:ext cx="2778125" cy="2000250"/>
          </a:xfrm>
          <a:prstGeom prst="rect">
            <a:avLst/>
          </a:prstGeom>
        </p:spPr>
      </p:pic>
      <p:pic>
        <p:nvPicPr>
          <p:cNvPr id="7" name="Picture 6"/>
          <p:cNvPicPr>
            <a:picLocks noChangeAspect="1"/>
          </p:cNvPicPr>
          <p:nvPr/>
        </p:nvPicPr>
        <p:blipFill rotWithShape="1">
          <a:blip r:embed="rId8" cstate="screen">
            <a:extLst>
              <a:ext uri="{28A0092B-C50C-407E-A947-70E740481C1C}">
                <a14:useLocalDpi xmlns:a14="http://schemas.microsoft.com/office/drawing/2010/main"/>
              </a:ext>
            </a:extLst>
          </a:blip>
          <a:srcRect r="29375"/>
          <a:stretch/>
        </p:blipFill>
        <p:spPr>
          <a:xfrm>
            <a:off x="1133475" y="4286250"/>
            <a:ext cx="2152649" cy="1714499"/>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30809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How is Literacy and Language </a:t>
            </a:r>
            <a:r>
              <a:rPr lang="en-US" sz="2400" dirty="0" err="1"/>
              <a:t>organised</a:t>
            </a:r>
            <a:r>
              <a:rPr lang="en-US" sz="2400" dirty="0"/>
              <a:t>?</a:t>
            </a:r>
          </a:p>
        </p:txBody>
      </p:sp>
      <p:sp>
        <p:nvSpPr>
          <p:cNvPr id="3" name="Content Placeholder 2"/>
          <p:cNvSpPr>
            <a:spLocks noGrp="1"/>
          </p:cNvSpPr>
          <p:nvPr>
            <p:ph idx="1"/>
          </p:nvPr>
        </p:nvSpPr>
        <p:spPr>
          <a:xfrm>
            <a:off x="457200" y="1722120"/>
            <a:ext cx="8488680" cy="4953000"/>
          </a:xfrm>
        </p:spPr>
        <p:txBody>
          <a:bodyPr>
            <a:noAutofit/>
          </a:bodyPr>
          <a:lstStyle/>
          <a:p>
            <a:pPr marL="457200" indent="-457200">
              <a:buFont typeface="Arial" panose="020B0604020202020204" pitchFamily="34" charset="0"/>
              <a:buChar char="•"/>
            </a:pPr>
            <a:r>
              <a:rPr lang="en-US" sz="2800" dirty="0"/>
              <a:t>Once your child has been assessed by Miss King to be reading fluently (100+ words per minute) they are then moved on to the Literacy and Language </a:t>
            </a:r>
            <a:r>
              <a:rPr lang="en-US" sz="2800" dirty="0" err="1"/>
              <a:t>programme</a:t>
            </a:r>
            <a:r>
              <a:rPr lang="en-US" sz="2800" dirty="0"/>
              <a:t>.</a:t>
            </a:r>
          </a:p>
          <a:p>
            <a:pPr marL="457200" indent="-457200">
              <a:buFont typeface="Arial" panose="020B0604020202020204" pitchFamily="34" charset="0"/>
              <a:buChar char="•"/>
            </a:pPr>
            <a:r>
              <a:rPr lang="en-US" sz="2800" dirty="0"/>
              <a:t>Your child will be taught for one hour a day by a Teacher.</a:t>
            </a:r>
          </a:p>
          <a:p>
            <a:pPr marL="457200" indent="-457200">
              <a:buFont typeface="Arial" panose="020B0604020202020204" pitchFamily="34" charset="0"/>
              <a:buChar char="•"/>
            </a:pPr>
            <a:r>
              <a:rPr lang="en-US" sz="2800" dirty="0"/>
              <a:t>Your child will be taught in groups of 30 reading at the same level.</a:t>
            </a:r>
          </a:p>
          <a:p>
            <a:pPr marL="457200" indent="-457200">
              <a:buFont typeface="Arial" panose="020B0604020202020204" pitchFamily="34" charset="0"/>
              <a:buChar char="•"/>
            </a:pPr>
            <a:r>
              <a:rPr lang="en-US" sz="2800" dirty="0"/>
              <a:t>Half termly assessments are undertaken by Miss King to check progress.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68959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Literacy and Language teach children to do?</a:t>
            </a:r>
          </a:p>
        </p:txBody>
      </p:sp>
      <p:sp>
        <p:nvSpPr>
          <p:cNvPr id="3" name="Content Placeholder 2"/>
          <p:cNvSpPr>
            <a:spLocks noGrp="1"/>
          </p:cNvSpPr>
          <p:nvPr>
            <p:ph idx="1"/>
          </p:nvPr>
        </p:nvSpPr>
        <p:spPr/>
        <p:txBody>
          <a:bodyPr>
            <a:normAutofit fontScale="92500" lnSpcReduction="10000"/>
          </a:bodyPr>
          <a:lstStyle/>
          <a:p>
            <a:r>
              <a:rPr lang="en-GB" dirty="0"/>
              <a:t>A complete literacy programme for fluent readers in year 2.</a:t>
            </a:r>
          </a:p>
          <a:p>
            <a:endParaRPr lang="en-GB" dirty="0"/>
          </a:p>
          <a:p>
            <a:r>
              <a:rPr lang="en-GB" dirty="0"/>
              <a:t>It develops children’s comprehension, vocabulary, writing, critical thinking and discussion skills.</a:t>
            </a:r>
          </a:p>
          <a:p>
            <a:endParaRPr lang="en-GB" dirty="0"/>
          </a:p>
          <a:p>
            <a:r>
              <a:rPr lang="en-GB" dirty="0"/>
              <a:t>This is a </a:t>
            </a:r>
            <a:r>
              <a:rPr lang="en-GB" b="1" dirty="0"/>
              <a:t>read to learn programme </a:t>
            </a:r>
            <a:r>
              <a:rPr lang="en-GB" dirty="0"/>
              <a:t>where as the RWI phonics programme is </a:t>
            </a:r>
            <a:r>
              <a:rPr lang="en-GB" b="1" dirty="0"/>
              <a:t>a learn to read programme.</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4594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Literacy and Language</a:t>
            </a:r>
          </a:p>
        </p:txBody>
      </p:sp>
      <p:sp>
        <p:nvSpPr>
          <p:cNvPr id="3" name="Content Placeholder 2"/>
          <p:cNvSpPr>
            <a:spLocks noGrp="1"/>
          </p:cNvSpPr>
          <p:nvPr>
            <p:ph idx="1"/>
          </p:nvPr>
        </p:nvSpPr>
        <p:spPr/>
        <p:txBody>
          <a:bodyPr/>
          <a:lstStyle/>
          <a:p>
            <a:r>
              <a:rPr lang="en-GB" dirty="0"/>
              <a:t>Children learn to be a real reader, engaging in the world of books. </a:t>
            </a: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20748668">
            <a:off x="829284" y="3171824"/>
            <a:ext cx="1809750" cy="2363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89309" y="2986073"/>
            <a:ext cx="1644668" cy="2147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72088" y="2595562"/>
            <a:ext cx="1666875" cy="2176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981853" y="2840604"/>
            <a:ext cx="1756054" cy="2293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37077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child will learn how to:</a:t>
            </a:r>
          </a:p>
        </p:txBody>
      </p:sp>
      <p:sp>
        <p:nvSpPr>
          <p:cNvPr id="3" name="Content Placeholder 2"/>
          <p:cNvSpPr>
            <a:spLocks noGrp="1"/>
          </p:cNvSpPr>
          <p:nvPr>
            <p:ph idx="1"/>
          </p:nvPr>
        </p:nvSpPr>
        <p:spPr>
          <a:xfrm>
            <a:off x="457200" y="1600200"/>
            <a:ext cx="8229600" cy="4886325"/>
          </a:xfrm>
        </p:spPr>
        <p:txBody>
          <a:bodyPr>
            <a:normAutofit/>
          </a:bodyPr>
          <a:lstStyle/>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Read complete texts </a:t>
            </a:r>
          </a:p>
          <a:p>
            <a:pPr marL="457200" indent="-457200">
              <a:buFont typeface="Arial" panose="020B0604020202020204" pitchFamily="34" charset="0"/>
              <a:buChar char="•"/>
            </a:pPr>
            <a:r>
              <a:rPr lang="en-GB" dirty="0"/>
              <a:t>Develop talk </a:t>
            </a:r>
          </a:p>
          <a:p>
            <a:pPr marL="457200" indent="-457200">
              <a:buFont typeface="Arial" panose="020B0604020202020204" pitchFamily="34" charset="0"/>
              <a:buChar char="•"/>
            </a:pPr>
            <a:r>
              <a:rPr lang="en-GB" dirty="0"/>
              <a:t>Ask ‘Big Questions’</a:t>
            </a:r>
          </a:p>
          <a:p>
            <a:pPr marL="457200" indent="-457200">
              <a:buFont typeface="Arial" panose="020B0604020202020204" pitchFamily="34" charset="0"/>
              <a:buChar char="•"/>
            </a:pPr>
            <a:r>
              <a:rPr lang="en-GB" dirty="0"/>
              <a:t>Participate in reading activities which feed into writing</a:t>
            </a:r>
          </a:p>
          <a:p>
            <a:pPr marL="457200" indent="-457200">
              <a:buFont typeface="Arial" panose="020B0604020202020204" pitchFamily="34" charset="0"/>
              <a:buChar char="•"/>
            </a:pPr>
            <a:r>
              <a:rPr lang="en-GB" dirty="0"/>
              <a:t>Develop vocabulary, grammar and punctuation</a:t>
            </a:r>
          </a:p>
          <a:p>
            <a:pPr marL="457200" indent="-457200">
              <a:buFont typeface="Arial" panose="020B0604020202020204" pitchFamily="34" charset="0"/>
              <a:buChar char="•"/>
            </a:pPr>
            <a:endParaRPr lang="en-GB"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6784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Principles</a:t>
            </a:r>
          </a:p>
        </p:txBody>
      </p:sp>
      <p:pic>
        <p:nvPicPr>
          <p:cNvPr id="3074" name="Picture 2"/>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5480809" y="1559371"/>
            <a:ext cx="2938877" cy="247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69574" y="3870393"/>
            <a:ext cx="3290888" cy="2772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F:\DCIM\102_FUJI\DSCF2747.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276436" y="4228067"/>
            <a:ext cx="27432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DCIM\102_FUJI\DSCF2748.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369574" y="1725749"/>
            <a:ext cx="2859526" cy="2144644"/>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8894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Year 2 Phonics Screening Check </a:t>
            </a:r>
          </a:p>
        </p:txBody>
      </p:sp>
      <p:sp>
        <p:nvSpPr>
          <p:cNvPr id="3" name="Content Placeholder 2"/>
          <p:cNvSpPr>
            <a:spLocks noGrp="1"/>
          </p:cNvSpPr>
          <p:nvPr>
            <p:ph idx="1"/>
          </p:nvPr>
        </p:nvSpPr>
        <p:spPr>
          <a:xfrm>
            <a:off x="259080" y="1143318"/>
            <a:ext cx="8610600" cy="5089842"/>
          </a:xfrm>
        </p:spPr>
        <p:txBody>
          <a:bodyPr>
            <a:normAutofit fontScale="47500" lnSpcReduction="20000"/>
          </a:bodyPr>
          <a:lstStyle/>
          <a:p>
            <a:endParaRPr lang="en-GB" sz="9800" dirty="0"/>
          </a:p>
          <a:p>
            <a:r>
              <a:rPr lang="en-GB" sz="3800" dirty="0"/>
              <a:t>When your child was in Year 1, they would normally have taken the Phonics Screening Check in June. However, due to school closures the check did not take place this year. </a:t>
            </a:r>
          </a:p>
          <a:p>
            <a:endParaRPr lang="en-GB" sz="3800" dirty="0"/>
          </a:p>
          <a:p>
            <a:r>
              <a:rPr lang="en-GB" sz="3800" dirty="0"/>
              <a:t>Instead, the Department of Education has required that each child in Year 2 to take the check in November or December 2020.</a:t>
            </a:r>
          </a:p>
          <a:p>
            <a:endParaRPr lang="en-GB" sz="3800" dirty="0"/>
          </a:p>
          <a:p>
            <a:r>
              <a:rPr lang="en-GB" sz="3800" dirty="0"/>
              <a:t>The Phonics Screening Check will be taken in a one-to-one setting with a teacher, usually Miss King.</a:t>
            </a:r>
          </a:p>
          <a:p>
            <a:endParaRPr lang="en-GB" sz="3800" dirty="0"/>
          </a:p>
          <a:p>
            <a:r>
              <a:rPr lang="en-GB" sz="3800" dirty="0"/>
              <a:t>Whilst children learn phonics to help them with both word reading and spelling, the Phonics Screening Check only tests their skills at word reading. This is sometimes called </a:t>
            </a:r>
            <a:r>
              <a:rPr lang="en-GB" sz="3800" b="1" dirty="0"/>
              <a:t>decoding</a:t>
            </a:r>
            <a:r>
              <a:rPr lang="en-GB" sz="3800" dirty="0"/>
              <a:t>.</a:t>
            </a:r>
          </a:p>
          <a:p>
            <a:endParaRPr lang="en-GB" sz="3800" dirty="0"/>
          </a:p>
          <a:p>
            <a:r>
              <a:rPr lang="en-GB" sz="3800" dirty="0"/>
              <a:t>During the Phonics Screening Check, your child will be asked to read (decode) 40 words. Most of these words are real words but some are pseudo-words (nonsense words). Pseudo-words are included to ensure that your child is using their decoding skills and not just relying on their memory of words they’ve read before.</a:t>
            </a:r>
          </a:p>
          <a:p>
            <a:endParaRPr lang="en-GB" sz="5000"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73022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short video about the Phonics Screening Check</a:t>
            </a:r>
          </a:p>
        </p:txBody>
      </p:sp>
      <p:pic>
        <p:nvPicPr>
          <p:cNvPr id="4" name="LbKGLJPp6ww"/>
          <p:cNvPicPr>
            <a:picLocks noGrp="1" noRot="1" noChangeAspect="1"/>
          </p:cNvPicPr>
          <p:nvPr>
            <p:ph idx="1"/>
            <a:videoFile r:link="rId1"/>
          </p:nvPr>
        </p:nvPicPr>
        <p:blipFill>
          <a:blip r:embed="rId3"/>
          <a:stretch>
            <a:fillRect/>
          </a:stretch>
        </p:blipFill>
        <p:spPr>
          <a:xfrm>
            <a:off x="853440" y="1770698"/>
            <a:ext cx="7283026" cy="4096702"/>
          </a:xfrm>
          <a:prstGeom prst="rect">
            <a:avLst/>
          </a:prstGeom>
        </p:spPr>
      </p:pic>
    </p:spTree>
    <p:extLst>
      <p:ext uri="{BB962C8B-B14F-4D97-AF65-F5344CB8AC3E}">
        <p14:creationId xmlns:p14="http://schemas.microsoft.com/office/powerpoint/2010/main" val="6766702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help your child at home…</a:t>
            </a:r>
          </a:p>
        </p:txBody>
      </p:sp>
      <p:pic>
        <p:nvPicPr>
          <p:cNvPr id="5" name="Picture 4" descr="Screen Shot 2014-08-12 at 12.32.08.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347" y="1717189"/>
            <a:ext cx="3290832" cy="3037691"/>
          </a:xfrm>
          <a:prstGeom prst="rect">
            <a:avLst/>
          </a:prstGeom>
        </p:spPr>
      </p:pic>
      <p:pic>
        <p:nvPicPr>
          <p:cNvPr id="3" name="kjHqJQ8sxs4"/>
          <p:cNvPicPr>
            <a:picLocks noRot="1" noChangeAspect="1"/>
          </p:cNvPicPr>
          <p:nvPr>
            <a:videoFile r:link="rId1"/>
          </p:nvPr>
        </p:nvPicPr>
        <p:blipFill>
          <a:blip r:embed="rId7"/>
          <a:stretch>
            <a:fillRect/>
          </a:stretch>
        </p:blipFill>
        <p:spPr>
          <a:xfrm>
            <a:off x="2495973" y="2506980"/>
            <a:ext cx="6190827" cy="3482340"/>
          </a:xfrm>
          <a:prstGeom prst="rect">
            <a:avLst/>
          </a:prstGeom>
        </p:spPr>
      </p:pic>
      <p:pic>
        <p:nvPicPr>
          <p:cNvPr id="4" name="Audio 3">
            <a:hlinkClick r:id="" action="ppaction://media"/>
            <a:extLst>
              <a:ext uri="{FF2B5EF4-FFF2-40B4-BE49-F238E27FC236}">
                <a16:creationId xmlns:a16="http://schemas.microsoft.com/office/drawing/2014/main" id="{FE299765-37A0-4441-B941-3F992D72DA0E}"/>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73457395"/>
      </p:ext>
    </p:extLst>
  </p:cSld>
  <p:clrMapOvr>
    <a:masterClrMapping/>
  </p:clrMapOvr>
  <mc:AlternateContent xmlns:mc="http://schemas.openxmlformats.org/markup-compatibility/2006" xmlns:p14="http://schemas.microsoft.com/office/powerpoint/2010/main">
    <mc:Choice Requires="p14">
      <p:transition spd="slow" p14:dur="2000" advTm="77594"/>
    </mc:Choice>
    <mc:Fallback xmlns="">
      <p:transition spd="slow" advTm="775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You can read stories with your child. Relentlessly.</a:t>
            </a:r>
          </a:p>
        </p:txBody>
      </p:sp>
      <p:sp>
        <p:nvSpPr>
          <p:cNvPr id="3" name="Content Placeholder 2"/>
          <p:cNvSpPr>
            <a:spLocks noGrp="1"/>
          </p:cNvSpPr>
          <p:nvPr>
            <p:ph idx="1"/>
          </p:nvPr>
        </p:nvSpPr>
        <p:spPr/>
        <p:txBody>
          <a:bodyPr>
            <a:normAutofit/>
          </a:bodyPr>
          <a:lstStyle/>
          <a:p>
            <a:pPr algn="ctr"/>
            <a:r>
              <a:rPr lang="en-GB" sz="4000" dirty="0">
                <a:solidFill>
                  <a:prstClr val="black"/>
                </a:solidFill>
                <a:ea typeface="+mj-ea"/>
                <a:cs typeface="+mj-cs"/>
              </a:rPr>
              <a:t>"Children are made readers on the laps of their parents." — Emilie Buchwald</a:t>
            </a:r>
            <a:endParaRPr lang="en-GB" sz="2800" b="1" dirty="0">
              <a:latin typeface="Calibri" charset="0"/>
            </a:endParaRPr>
          </a:p>
          <a:p>
            <a:endParaRPr lang="en-GB" sz="2800" b="1" dirty="0">
              <a:latin typeface="Calibri" charset="0"/>
            </a:endParaRPr>
          </a:p>
          <a:p>
            <a:endParaRPr lang="en-US" i="1" dirty="0"/>
          </a:p>
          <a:p>
            <a:endParaRPr lang="en-US" dirty="0"/>
          </a:p>
        </p:txBody>
      </p:sp>
      <p:pic>
        <p:nvPicPr>
          <p:cNvPr id="4" name="Audio 3">
            <a:hlinkClick r:id="" action="ppaction://media"/>
            <a:extLst>
              <a:ext uri="{FF2B5EF4-FFF2-40B4-BE49-F238E27FC236}">
                <a16:creationId xmlns:a16="http://schemas.microsoft.com/office/drawing/2014/main" id="{0D06ED1E-B911-4CE9-B555-187514498B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3115679"/>
      </p:ext>
    </p:extLst>
  </p:cSld>
  <p:clrMapOvr>
    <a:masterClrMapping/>
  </p:clrMapOvr>
  <mc:AlternateContent xmlns:mc="http://schemas.openxmlformats.org/markup-compatibility/2006" xmlns:p14="http://schemas.microsoft.com/office/powerpoint/2010/main">
    <mc:Choice Requires="p14">
      <p:transition spd="slow" p14:dur="2000" advTm="22767"/>
    </mc:Choice>
    <mc:Fallback xmlns="">
      <p:transition spd="slow" advTm="22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You can watch video tutorials and find out more about Read Write </a:t>
            </a:r>
            <a:r>
              <a:rPr lang="en-US" sz="2400" dirty="0" err="1"/>
              <a:t>Inc</a:t>
            </a:r>
            <a:r>
              <a:rPr lang="en-US" sz="2400" dirty="0"/>
              <a:t> by following these links.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Have a look at the parents’ information for tips and resources for supporting your child at home:</a:t>
            </a:r>
          </a:p>
          <a:p>
            <a:r>
              <a:rPr lang="en-GB" altLang="en-US" sz="2800" b="1" dirty="0">
                <a:solidFill>
                  <a:schemeClr val="tx1"/>
                </a:solidFill>
                <a:hlinkClick r:id="rId5"/>
              </a:rPr>
              <a:t>How to pronounce the sounds correctly click here:</a:t>
            </a:r>
            <a:endParaRPr lang="en-GB" altLang="en-US" sz="2800" b="1" dirty="0">
              <a:solidFill>
                <a:schemeClr val="tx1"/>
              </a:solidFill>
            </a:endParaRPr>
          </a:p>
          <a:p>
            <a:endParaRPr lang="en-GB" altLang="en-US" sz="2800" dirty="0"/>
          </a:p>
          <a:p>
            <a:r>
              <a:rPr lang="en-GB" altLang="en-US" sz="2800" b="1" dirty="0">
                <a:solidFill>
                  <a:schemeClr val="tx1"/>
                </a:solidFill>
                <a:hlinkClick r:id="rId6"/>
              </a:rPr>
              <a:t>RWI information page for parents (with videos)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7"/>
              </a:rPr>
              <a:t>Videos showing how each part of a lesson is taught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5" name="Audio 4">
            <a:hlinkClick r:id="" action="ppaction://media"/>
            <a:extLst>
              <a:ext uri="{FF2B5EF4-FFF2-40B4-BE49-F238E27FC236}">
                <a16:creationId xmlns:a16="http://schemas.microsoft.com/office/drawing/2014/main" id="{5990E6EF-4751-45AF-9C97-D2D10B8B0EC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056271394"/>
      </p:ext>
    </p:extLst>
  </p:cSld>
  <p:clrMapOvr>
    <a:masterClrMapping/>
  </p:clrMapOvr>
  <mc:AlternateContent xmlns:mc="http://schemas.openxmlformats.org/markup-compatibility/2006" xmlns:p14="http://schemas.microsoft.com/office/powerpoint/2010/main">
    <mc:Choice Requires="p14">
      <p:transition spd="slow" p14:dur="2000" advTm="16862"/>
    </mc:Choice>
    <mc:Fallback xmlns="">
      <p:transition spd="slow" advTm="16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Contact us!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If there is anything you are unsure of or if you would like further information, please do not hesitate to contact your </a:t>
            </a:r>
            <a:r>
              <a:rPr lang="en-GB" altLang="en-US" dirty="0" err="1"/>
              <a:t>childs’</a:t>
            </a:r>
            <a:r>
              <a:rPr lang="en-GB" altLang="en-US" dirty="0"/>
              <a:t> class teacher via the office email or Miss King (Reading Leader) via the office email.</a:t>
            </a:r>
          </a:p>
          <a:p>
            <a:endParaRPr lang="en-GB" altLang="en-US" dirty="0"/>
          </a:p>
          <a:p>
            <a:r>
              <a:rPr lang="en-GB" altLang="en-US" dirty="0"/>
              <a:t>We are more than happy to help!</a:t>
            </a:r>
          </a:p>
          <a:p>
            <a:endParaRPr lang="en-GB" altLang="en-US" dirty="0"/>
          </a:p>
          <a:p>
            <a:r>
              <a:rPr lang="en-GB" altLang="en-US" dirty="0"/>
              <a:t>Office email:</a:t>
            </a:r>
          </a:p>
          <a:p>
            <a:r>
              <a:rPr lang="en-GB" altLang="en-US" dirty="0">
                <a:hlinkClick r:id="rId5"/>
              </a:rPr>
              <a:t>office@st-marysaylesbury.bucksgfl.org.uk</a:t>
            </a:r>
            <a:endParaRPr lang="en-GB" altLang="en-US" dirty="0"/>
          </a:p>
          <a:p>
            <a:endParaRPr lang="en-GB" altLang="en-US" dirty="0"/>
          </a:p>
          <a:p>
            <a:endParaRPr lang="en-GB" altLang="en-US" sz="2800" dirty="0"/>
          </a:p>
          <a:p>
            <a:endParaRPr lang="en-GB" sz="2800" dirty="0"/>
          </a:p>
          <a:p>
            <a:endParaRPr lang="en-US" dirty="0"/>
          </a:p>
        </p:txBody>
      </p:sp>
      <p:pic>
        <p:nvPicPr>
          <p:cNvPr id="4" name="Audio 3">
            <a:hlinkClick r:id="" action="ppaction://media"/>
            <a:extLst>
              <a:ext uri="{FF2B5EF4-FFF2-40B4-BE49-F238E27FC236}">
                <a16:creationId xmlns:a16="http://schemas.microsoft.com/office/drawing/2014/main" id="{2B8EE5F9-C82C-4B15-A23D-D868EA5D0D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151423806"/>
      </p:ext>
    </p:extLst>
  </p:cSld>
  <p:clrMapOvr>
    <a:masterClrMapping/>
  </p:clrMapOvr>
  <mc:AlternateContent xmlns:mc="http://schemas.openxmlformats.org/markup-compatibility/2006" xmlns:p14="http://schemas.microsoft.com/office/powerpoint/2010/main">
    <mc:Choice Requires="p14">
      <p:transition spd="slow" p14:dur="2000" advTm="24503"/>
    </mc:Choice>
    <mc:Fallback xmlns="">
      <p:transition spd="slow" advTm="24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A62C6F9322704BAA3C8C7A1BA61A48" ma:contentTypeVersion="0" ma:contentTypeDescription="Create a new document." ma:contentTypeScope="" ma:versionID="f761049bb5dfa0c93b0312ff9cee66b8">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11FB9AF-DA4C-4DB5-A026-2129C43DC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37061E2-59E0-48A9-8F77-F433547631AB}">
  <ds:schemaRefs>
    <ds:schemaRef ds:uri="http://schemas.microsoft.com/sharepoint/v3/contenttype/forms"/>
  </ds:schemaRefs>
</ds:datastoreItem>
</file>

<file path=customXml/itemProps3.xml><?xml version="1.0" encoding="utf-8"?>
<ds:datastoreItem xmlns:ds="http://schemas.openxmlformats.org/officeDocument/2006/customXml" ds:itemID="{D8FED97E-D77F-45A8-A79A-CF57A9D193CB}">
  <ds:schemaRefs>
    <ds:schemaRef ds:uri="http://schemas.microsoft.com/office/2006/documentManagement/types"/>
    <ds:schemaRef ds:uri="http://schemas.openxmlformats.org/package/2006/metadata/core-properties"/>
    <ds:schemaRef ds:uri="http://www.w3.org/XML/1998/namespace"/>
    <ds:schemaRef ds:uri="http://purl.org/dc/dcmitype/"/>
    <ds:schemaRef ds:uri="http://purl.org/dc/terms/"/>
    <ds:schemaRef ds:uri="http://schemas.microsoft.com/office/infopath/2007/PartnerControls"/>
    <ds:schemaRef ds:uri="http://purl.org/dc/elements/1.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11981</TotalTime>
  <Words>1329</Words>
  <Application>Microsoft Office PowerPoint</Application>
  <PresentationFormat>On-screen Show (4:3)</PresentationFormat>
  <Paragraphs>117</Paragraphs>
  <Slides>21</Slides>
  <Notes>17</Notes>
  <HiddenSlides>0</HiddenSlides>
  <MMClips>24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ＭＳ Ｐゴシック</vt:lpstr>
      <vt:lpstr>Arial</vt:lpstr>
      <vt:lpstr>Calibri</vt:lpstr>
      <vt:lpstr>Comic Sans MS</vt:lpstr>
      <vt:lpstr>RMT_Phonics_2.27.6.14</vt:lpstr>
      <vt:lpstr>Read, Write Inc.  Literacy and Language Year 2</vt:lpstr>
      <vt:lpstr>Literacy in Year 2- the transition from RWI to Literacy and Language </vt:lpstr>
      <vt:lpstr>Why do we use RWI ?</vt:lpstr>
      <vt:lpstr>An overview of the RWI programme</vt:lpstr>
      <vt:lpstr>Why we are successful at getting your child to read </vt:lpstr>
      <vt:lpstr>Spellings and Reading in Year 2 </vt:lpstr>
      <vt:lpstr>Spelling- How to help your child at home</vt:lpstr>
      <vt:lpstr>The complex English alphabetic code</vt:lpstr>
      <vt:lpstr>What is the Literacy and Language programme?</vt:lpstr>
      <vt:lpstr>Year 2</vt:lpstr>
      <vt:lpstr>How is Literacy and Language organised?</vt:lpstr>
      <vt:lpstr>What does Literacy and Language teach children to do?</vt:lpstr>
      <vt:lpstr>Literacy and Language</vt:lpstr>
      <vt:lpstr>Your child will learn how to:</vt:lpstr>
      <vt:lpstr>The Principles</vt:lpstr>
      <vt:lpstr>The Year 2 Phonics Screening Check </vt:lpstr>
      <vt:lpstr>A short video about the Phonics Screening Check</vt:lpstr>
      <vt:lpstr>How to help your child at home…</vt:lpstr>
      <vt:lpstr>You can read stories with your child. Relentlessly.</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H. King</cp:lastModifiedBy>
  <cp:revision>111</cp:revision>
  <cp:lastPrinted>2015-11-05T16:54:30Z</cp:lastPrinted>
  <dcterms:created xsi:type="dcterms:W3CDTF">2014-06-27T11:45:27Z</dcterms:created>
  <dcterms:modified xsi:type="dcterms:W3CDTF">2020-10-02T19:02:48Z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0x010100B8A62C6F9322704BAA3C8C7A1BA61A48</vt:lpwstr>
  </property>
</Properties>
</file>