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0"/>
  </p:notesMasterIdLst>
  <p:sldIdLst>
    <p:sldId id="298" r:id="rId5"/>
    <p:sldId id="319" r:id="rId6"/>
    <p:sldId id="314" r:id="rId7"/>
    <p:sldId id="320" r:id="rId8"/>
    <p:sldId id="315" r:id="rId9"/>
    <p:sldId id="309" r:id="rId10"/>
    <p:sldId id="318" r:id="rId11"/>
    <p:sldId id="316" r:id="rId12"/>
    <p:sldId id="265" r:id="rId13"/>
    <p:sldId id="289" r:id="rId14"/>
    <p:sldId id="310" r:id="rId15"/>
    <p:sldId id="317" r:id="rId16"/>
    <p:sldId id="303" r:id="rId17"/>
    <p:sldId id="281" r:id="rId18"/>
    <p:sldId id="321" r:id="rId19"/>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9E7A"/>
    <a:srgbClr val="2BB512"/>
    <a:srgbClr val="C90000"/>
    <a:srgbClr val="528F7E"/>
    <a:srgbClr val="2D2D2D"/>
    <a:srgbClr val="17C1B6"/>
    <a:srgbClr val="21FAEB"/>
    <a:srgbClr val="3EFF1C"/>
    <a:srgbClr val="ED65FF"/>
    <a:srgbClr val="69C8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05BACD-9C9D-4C7D-A5E0-258973AFD1E6}" v="1" dt="2022-12-07T16:36:17.4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7099" autoAdjust="0"/>
  </p:normalViewPr>
  <p:slideViewPr>
    <p:cSldViewPr snapToGrid="0" snapToObjects="1">
      <p:cViewPr varScale="1">
        <p:scale>
          <a:sx n="47" d="100"/>
          <a:sy n="47" d="100"/>
        </p:scale>
        <p:origin x="2482" y="4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BC5EE1B5-06EA-F24D-84B8-CB3CF6217F12}" type="datetimeFigureOut">
              <a:rPr lang="en-US" smtClean="0"/>
              <a:t>4/14/2023</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420BCAD-78F6-F04E-84FC-898FF3B01A7E}" type="slidenum">
              <a:rPr lang="en-US" smtClean="0"/>
              <a:t>‹#›</a:t>
            </a:fld>
            <a:endParaRPr lang="en-US"/>
          </a:p>
        </p:txBody>
      </p:sp>
    </p:spTree>
    <p:extLst>
      <p:ext uri="{BB962C8B-B14F-4D97-AF65-F5344CB8AC3E}">
        <p14:creationId xmlns:p14="http://schemas.microsoft.com/office/powerpoint/2010/main" val="257766547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1</a:t>
            </a:fld>
            <a:endParaRPr lang="en-US"/>
          </a:p>
        </p:txBody>
      </p:sp>
    </p:spTree>
    <p:extLst>
      <p:ext uri="{BB962C8B-B14F-4D97-AF65-F5344CB8AC3E}">
        <p14:creationId xmlns:p14="http://schemas.microsoft.com/office/powerpoint/2010/main" val="806929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eaLnBrk="1" hangingPunct="1">
              <a:spcBef>
                <a:spcPct val="0"/>
              </a:spcBef>
            </a:pPr>
            <a:endParaRPr lang="en-GB" altLang="en-US" sz="1200" dirty="0">
              <a:latin typeface="Comic Sans MS" pitchFamily="66" charset="0"/>
            </a:endParaRPr>
          </a:p>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2</a:t>
            </a:fld>
            <a:endParaRPr lang="en-US"/>
          </a:p>
        </p:txBody>
      </p:sp>
    </p:spTree>
    <p:extLst>
      <p:ext uri="{BB962C8B-B14F-4D97-AF65-F5344CB8AC3E}">
        <p14:creationId xmlns:p14="http://schemas.microsoft.com/office/powerpoint/2010/main" val="24223676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420BCAD-78F6-F04E-84FC-898FF3B01A7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64954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buFontTx/>
              <a:buChar char="•"/>
            </a:pP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420BCAD-78F6-F04E-84FC-898FF3B01A7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170901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dirty="0">
              <a:latin typeface="Calibri" charset="0"/>
            </a:endParaRPr>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fld id="{6212F208-E4E2-7448-8769-2C5785B19CA5}" type="slidenum">
              <a:rPr lang="en-US">
                <a:latin typeface="Calibri" charset="0"/>
              </a:rPr>
              <a:pPr/>
              <a:t>9</a:t>
            </a:fld>
            <a:endParaRPr lang="en-US">
              <a:latin typeface="Calibri"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defRPr/>
            </a:pPr>
            <a:endParaRPr lang="en-GB" altLang="en-US" sz="1100" dirty="0">
              <a:latin typeface="Comic Sans MS" pitchFamily="66" charset="0"/>
            </a:endParaRPr>
          </a:p>
          <a:p>
            <a:pPr eaLnBrk="1" hangingPunct="1">
              <a:spcBef>
                <a:spcPct val="0"/>
              </a:spcBef>
            </a:pPr>
            <a:endParaRPr lang="en-GB" altLang="en-US" sz="1200" dirty="0">
              <a:latin typeface="Comic Sans MS" pitchFamily="66" charset="0"/>
            </a:endParaRPr>
          </a:p>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10</a:t>
            </a:fld>
            <a:endParaRPr lang="en-US"/>
          </a:p>
        </p:txBody>
      </p:sp>
    </p:spTree>
    <p:extLst>
      <p:ext uri="{BB962C8B-B14F-4D97-AF65-F5344CB8AC3E}">
        <p14:creationId xmlns:p14="http://schemas.microsoft.com/office/powerpoint/2010/main" val="3030477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12</a:t>
            </a:fld>
            <a:endParaRPr lang="en-US"/>
          </a:p>
        </p:txBody>
      </p:sp>
    </p:spTree>
    <p:extLst>
      <p:ext uri="{BB962C8B-B14F-4D97-AF65-F5344CB8AC3E}">
        <p14:creationId xmlns:p14="http://schemas.microsoft.com/office/powerpoint/2010/main" val="2807116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13</a:t>
            </a:fld>
            <a:endParaRPr lang="en-US"/>
          </a:p>
        </p:txBody>
      </p:sp>
    </p:spTree>
    <p:extLst>
      <p:ext uri="{BB962C8B-B14F-4D97-AF65-F5344CB8AC3E}">
        <p14:creationId xmlns:p14="http://schemas.microsoft.com/office/powerpoint/2010/main" val="13785727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Listed above</a:t>
            </a:r>
            <a:r>
              <a:rPr lang="en-US" baseline="0" dirty="0"/>
              <a:t> are some useful websites.</a:t>
            </a:r>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14</a:t>
            </a:fld>
            <a:endParaRPr lang="en-US"/>
          </a:p>
        </p:txBody>
      </p:sp>
    </p:spTree>
    <p:extLst>
      <p:ext uri="{BB962C8B-B14F-4D97-AF65-F5344CB8AC3E}">
        <p14:creationId xmlns:p14="http://schemas.microsoft.com/office/powerpoint/2010/main" val="24196249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Listed above</a:t>
            </a:r>
            <a:r>
              <a:rPr lang="en-US" baseline="0" dirty="0"/>
              <a:t> are some useful websites.</a:t>
            </a:r>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15</a:t>
            </a:fld>
            <a:endParaRPr lang="en-US"/>
          </a:p>
        </p:txBody>
      </p:sp>
    </p:spTree>
    <p:extLst>
      <p:ext uri="{BB962C8B-B14F-4D97-AF65-F5344CB8AC3E}">
        <p14:creationId xmlns:p14="http://schemas.microsoft.com/office/powerpoint/2010/main" val="20339173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00050" y="1797050"/>
            <a:ext cx="7772400" cy="1470025"/>
          </a:xfrm>
        </p:spPr>
        <p:txBody>
          <a:bodyPr/>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1591645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ictur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3083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Pictur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69501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7935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4/14/2023</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584670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4/14/2023</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605661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4/14/2023</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797907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9"/>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73902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2" r:id="rId4"/>
    <p:sldLayoutId id="2147483654" r:id="rId5"/>
    <p:sldLayoutId id="2147483655" r:id="rId6"/>
    <p:sldLayoutId id="2147483656" r:id="rId7"/>
  </p:sldLayoutIdLst>
  <p:txStyles>
    <p:titleStyle>
      <a:lvl1pPr algn="l" defTabSz="457200" rtl="0" eaLnBrk="1" latinLnBrk="0" hangingPunct="1">
        <a:spcBef>
          <a:spcPct val="0"/>
        </a:spcBef>
        <a:buNone/>
        <a:defRPr sz="3200" b="1" kern="1200">
          <a:solidFill>
            <a:schemeClr val="tx1">
              <a:lumMod val="65000"/>
              <a:lumOff val="35000"/>
            </a:schemeClr>
          </a:solidFill>
          <a:latin typeface="Arial"/>
          <a:ea typeface="+mj-ea"/>
          <a:cs typeface="Arial"/>
        </a:defRPr>
      </a:lvl1pPr>
    </p:titleStyle>
    <p:bodyStyle>
      <a:lvl1pPr marL="0" indent="0" algn="l" defTabSz="457200" rtl="0" eaLnBrk="1" latinLnBrk="0" hangingPunct="1">
        <a:spcBef>
          <a:spcPct val="20000"/>
        </a:spcBef>
        <a:buFont typeface="Arial"/>
        <a:buNone/>
        <a:defRPr sz="3200" kern="1200">
          <a:solidFill>
            <a:srgbClr val="595959"/>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rgbClr val="595959"/>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rgbClr val="595959"/>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rgbClr val="595959"/>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rgbClr val="595959"/>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video" Target="https://www.youtube.com/embed/sjlPILhk7bQ" TargetMode="Externa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slideLayout" Target="../slideLayouts/slideLayout2.xml"/><Relationship Id="rId7" Type="http://schemas.openxmlformats.org/officeDocument/2006/relationships/image" Target="../media/image10.jpe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notesSlide" Target="../notesSlides/notesSlide3.xm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video" Target="https://www.youtube.com/embed/TkXcabDUg7Q" TargetMode="External"/><Relationship Id="rId6" Type="http://schemas.openxmlformats.org/officeDocument/2006/relationships/image" Target="../media/image6.png"/><Relationship Id="rId5" Type="http://schemas.openxmlformats.org/officeDocument/2006/relationships/image" Target="../media/image12.jpeg"/><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video" Target="https://www.youtube.com/embed/B6ltPCRM93E" TargetMode="External"/><Relationship Id="rId6" Type="http://schemas.openxmlformats.org/officeDocument/2006/relationships/image" Target="../media/image6.png"/><Relationship Id="rId5" Type="http://schemas.openxmlformats.org/officeDocument/2006/relationships/image" Target="../media/image13.jpeg"/><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notesSlide" Target="../notesSlides/notesSlide4.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8.wmf"/><Relationship Id="rId5" Type="http://schemas.openxmlformats.org/officeDocument/2006/relationships/image" Target="../media/image17.png"/><Relationship Id="rId4" Type="http://schemas.openxmlformats.org/officeDocument/2006/relationships/notesSlide" Target="../notesSlides/notesSlide6.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video" Target="https://www.youtube.com/embed/absSgYIPCns" TargetMode="External"/><Relationship Id="rId6" Type="http://schemas.openxmlformats.org/officeDocument/2006/relationships/image" Target="../media/image6.png"/><Relationship Id="rId5" Type="http://schemas.openxmlformats.org/officeDocument/2006/relationships/image" Target="../media/image19.jpeg"/><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12.m4a"/><Relationship Id="rId7" Type="http://schemas.openxmlformats.org/officeDocument/2006/relationships/image" Target="../media/image21.jpeg"/><Relationship Id="rId2" Type="http://schemas.microsoft.com/office/2007/relationships/media" Target="../media/media12.m4a"/><Relationship Id="rId1" Type="http://schemas.openxmlformats.org/officeDocument/2006/relationships/video" Target="https://www.youtube.com/embed/iHMl70ZmxIQ" TargetMode="External"/><Relationship Id="rId6" Type="http://schemas.openxmlformats.org/officeDocument/2006/relationships/image" Target="../media/image20.png"/><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6.png"/><Relationship Id="rId4"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8" Type="http://schemas.openxmlformats.org/officeDocument/2006/relationships/hyperlink" Target="https://global.oup.com/education/content/primary/series/rwi/parents" TargetMode="External"/><Relationship Id="rId3" Type="http://schemas.openxmlformats.org/officeDocument/2006/relationships/slideLayout" Target="../slideLayouts/slideLayout2.xml"/><Relationship Id="rId7" Type="http://schemas.openxmlformats.org/officeDocument/2006/relationships/hyperlink" Target="https://www.youtube.com/channel/UCo7fbLgY2oA_cFCIg9GdxtQ?pbjreload=102&amp;edufilter=e6qD2YkdKlsx0usKRcahrA" TargetMode="Externa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hyperlink" Target="https://www.ruthmiskin.com/en/find-out-more/parents/" TargetMode="External"/><Relationship Id="rId5" Type="http://schemas.openxmlformats.org/officeDocument/2006/relationships/hyperlink" Target="https://www.google.com/search?q=ruth+miskin+how+to+pronounce+sounds&amp;rlz=1C1GCEA_enGB793GB793&amp;oq=ruth+miskin+how+to+pronounce+sounds&amp;aqs=chrome..69i57j0.8112j0j7&amp;sourceid=chrome&amp;ie=UTF-8#kpvalbx=_QGhkX9T5LMfXgQbShY-gDA37" TargetMode="External"/><Relationship Id="rId4" Type="http://schemas.openxmlformats.org/officeDocument/2006/relationships/notesSlide" Target="../notesSlides/notesSlide9.xml"/><Relationship Id="rId9"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6.png"/><Relationship Id="rId5" Type="http://schemas.openxmlformats.org/officeDocument/2006/relationships/hyperlink" Target="mailto:office@st-marysaylesbury.bucksgfl.org.uk" TargetMode="External"/><Relationship Id="rId4"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Read, Write Inc. (RWI)</a:t>
            </a:r>
            <a:br>
              <a:rPr lang="en-GB" dirty="0"/>
            </a:br>
            <a:r>
              <a:rPr lang="en-GB" dirty="0"/>
              <a:t>In Reception</a:t>
            </a:r>
          </a:p>
        </p:txBody>
      </p:sp>
      <p:pic>
        <p:nvPicPr>
          <p:cNvPr id="1026" name="Picture 2" descr="F:\DCIM\101EKZE1\101_3068.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915477" y="2488288"/>
            <a:ext cx="4923577" cy="2769512"/>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p:cNvPr>
          <p:cNvPicPr>
            <a:picLocks noChangeAspect="1"/>
          </p:cNvPicPr>
          <p:nvPr>
            <a:audioFile r:link="rId1"/>
            <p:extLst>
              <p:ext uri="{DAA4B4D4-6D71-4841-9C94-3DE7FCFB9230}">
                <p14:media xmlns:p14="http://schemas.microsoft.com/office/powerpoint/2010/main" r:embed="rId2">
                  <p14:trim end="25955.6825"/>
                </p14:media>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214036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do we use RWI to teach your child to read and write?</a:t>
            </a:r>
          </a:p>
        </p:txBody>
      </p:sp>
      <p:sp>
        <p:nvSpPr>
          <p:cNvPr id="3" name="Content Placeholder 2"/>
          <p:cNvSpPr>
            <a:spLocks noGrp="1"/>
          </p:cNvSpPr>
          <p:nvPr>
            <p:ph idx="1"/>
          </p:nvPr>
        </p:nvSpPr>
        <p:spPr>
          <a:xfrm>
            <a:off x="457200" y="1600200"/>
            <a:ext cx="8229600" cy="4933950"/>
          </a:xfrm>
        </p:spPr>
        <p:txBody>
          <a:bodyPr>
            <a:normAutofit fontScale="92500" lnSpcReduction="20000"/>
          </a:bodyPr>
          <a:lstStyle/>
          <a:p>
            <a:r>
              <a:rPr lang="en-GB" b="1" dirty="0"/>
              <a:t>Who is </a:t>
            </a:r>
            <a:r>
              <a:rPr lang="en-GB" b="1" i="1" dirty="0"/>
              <a:t>Read Write Inc. (RWI) </a:t>
            </a:r>
            <a:r>
              <a:rPr lang="en-GB" b="1" dirty="0"/>
              <a:t>Phonics for? </a:t>
            </a:r>
            <a:endParaRPr lang="en-GB" dirty="0"/>
          </a:p>
          <a:p>
            <a:pPr marL="457200" indent="-457200">
              <a:buFont typeface="Arial" panose="020B0604020202020204" pitchFamily="34" charset="0"/>
              <a:buChar char="•"/>
            </a:pPr>
            <a:r>
              <a:rPr lang="en-GB" dirty="0"/>
              <a:t>The </a:t>
            </a:r>
            <a:r>
              <a:rPr lang="en-GB" i="1" dirty="0"/>
              <a:t>Read Write Inc. </a:t>
            </a:r>
            <a:r>
              <a:rPr lang="en-GB" dirty="0"/>
              <a:t>Phonics programme is for primary school children learning to read. </a:t>
            </a:r>
          </a:p>
          <a:p>
            <a:pPr marL="457200" indent="-457200">
              <a:buFont typeface="Arial" panose="020B0604020202020204" pitchFamily="34" charset="0"/>
              <a:buChar char="•"/>
            </a:pPr>
            <a:r>
              <a:rPr lang="en-GB" dirty="0"/>
              <a:t>It enables your child to become a confident and fluent reader on their first attempt. </a:t>
            </a:r>
          </a:p>
          <a:p>
            <a:pPr marL="457200" indent="-457200">
              <a:buFont typeface="Arial" panose="020B0604020202020204" pitchFamily="34" charset="0"/>
              <a:buChar char="•"/>
            </a:pPr>
            <a:r>
              <a:rPr lang="en-GB" dirty="0"/>
              <a:t>Every child who completes </a:t>
            </a:r>
            <a:r>
              <a:rPr lang="en-GB" i="1" dirty="0"/>
              <a:t>Read Write Inc. </a:t>
            </a:r>
            <a:r>
              <a:rPr lang="en-GB" dirty="0"/>
              <a:t>Phonics learns to read fluently and confidently. </a:t>
            </a:r>
          </a:p>
          <a:p>
            <a:pPr marL="457200" indent="-457200">
              <a:buFont typeface="Arial" panose="020B0604020202020204" pitchFamily="34" charset="0"/>
              <a:buChar char="•"/>
            </a:pPr>
            <a:r>
              <a:rPr lang="en-GB" dirty="0"/>
              <a:t>The reading teacher (please see list of reading teachers on the first slide) is guided from the very beginning to help your child to become a confident and fluent reader.</a:t>
            </a: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839610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 overview of the RWI programme</a:t>
            </a:r>
          </a:p>
        </p:txBody>
      </p:sp>
      <p:sp>
        <p:nvSpPr>
          <p:cNvPr id="3" name="Content Placeholder 2"/>
          <p:cNvSpPr>
            <a:spLocks noGrp="1"/>
          </p:cNvSpPr>
          <p:nvPr>
            <p:ph idx="1"/>
          </p:nvPr>
        </p:nvSpPr>
        <p:spPr/>
        <p:txBody>
          <a:bodyPr>
            <a:normAutofit/>
          </a:bodyPr>
          <a:lstStyle/>
          <a:p>
            <a:r>
              <a:rPr lang="en-GB" sz="1600" b="1" dirty="0"/>
              <a:t>*Please note the video states that children bring home the RWI book they are reading in class.  At St Mary’s we do not send these books home with the children, (they are only used in class) instead we send home a book from a different reading scheme that is matched by level to the one they are reading in class.</a:t>
            </a:r>
          </a:p>
          <a:p>
            <a:endParaRPr lang="en-GB" sz="1600" b="1" dirty="0"/>
          </a:p>
        </p:txBody>
      </p:sp>
      <p:pic>
        <p:nvPicPr>
          <p:cNvPr id="4" name="sjlPILhk7bQ"/>
          <p:cNvPicPr>
            <a:picLocks noRot="1" noChangeAspect="1"/>
          </p:cNvPicPr>
          <p:nvPr>
            <a:videoFile r:link="rId1"/>
          </p:nvPr>
        </p:nvPicPr>
        <p:blipFill>
          <a:blip r:embed="rId5"/>
          <a:stretch>
            <a:fillRect/>
          </a:stretch>
        </p:blipFill>
        <p:spPr>
          <a:xfrm>
            <a:off x="1630680" y="2819717"/>
            <a:ext cx="6202680" cy="3489008"/>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75258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63415"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840" y="274638"/>
            <a:ext cx="8275320" cy="1142682"/>
          </a:xfrm>
        </p:spPr>
        <p:txBody>
          <a:bodyPr>
            <a:normAutofit fontScale="90000"/>
          </a:bodyPr>
          <a:lstStyle/>
          <a:p>
            <a:r>
              <a:rPr lang="en-GB" dirty="0"/>
              <a:t>Why we are successful at getting your child to read</a:t>
            </a:r>
            <a:br>
              <a:rPr lang="en-GB" dirty="0"/>
            </a:br>
            <a:endParaRPr lang="en-GB" dirty="0"/>
          </a:p>
        </p:txBody>
      </p:sp>
      <p:sp>
        <p:nvSpPr>
          <p:cNvPr id="3" name="Content Placeholder 2"/>
          <p:cNvSpPr>
            <a:spLocks noGrp="1"/>
          </p:cNvSpPr>
          <p:nvPr>
            <p:ph idx="1"/>
          </p:nvPr>
        </p:nvSpPr>
        <p:spPr>
          <a:xfrm>
            <a:off x="213360" y="1661160"/>
            <a:ext cx="8473440" cy="4465003"/>
          </a:xfrm>
        </p:spPr>
        <p:txBody>
          <a:bodyPr>
            <a:noAutofit/>
          </a:bodyPr>
          <a:lstStyle/>
          <a:p>
            <a:pPr marL="457200" indent="-457200">
              <a:buFont typeface="Arial" panose="020B0604020202020204" pitchFamily="34" charset="0"/>
              <a:buChar char="•"/>
            </a:pPr>
            <a:r>
              <a:rPr lang="en-GB" sz="2400" dirty="0">
                <a:solidFill>
                  <a:srgbClr val="000000"/>
                </a:solidFill>
              </a:rPr>
              <a:t>The systematic and lively programme is organised by our Reading Leader Miss King.</a:t>
            </a:r>
          </a:p>
          <a:p>
            <a:pPr marL="457200" indent="-457200">
              <a:buFont typeface="Arial" panose="020B0604020202020204" pitchFamily="34" charset="0"/>
              <a:buChar char="•"/>
            </a:pPr>
            <a:r>
              <a:rPr lang="en-GB" sz="2400" dirty="0">
                <a:solidFill>
                  <a:srgbClr val="000000"/>
                </a:solidFill>
              </a:rPr>
              <a:t>All  of our staff  who teach RWI (Teachers and Teaching Assistants) are trained together by the Reading Leader as well as receiving additional training and support from a RWI regional trainer.</a:t>
            </a:r>
          </a:p>
          <a:p>
            <a:pPr marL="457200" indent="-457200">
              <a:buFont typeface="Arial" panose="020B0604020202020204" pitchFamily="34" charset="0"/>
              <a:buChar char="•"/>
            </a:pPr>
            <a:r>
              <a:rPr lang="en-GB" sz="2400" dirty="0">
                <a:solidFill>
                  <a:srgbClr val="000000"/>
                </a:solidFill>
              </a:rPr>
              <a:t>Your child will read and write for an hour each day and is grouped according to their reading level. </a:t>
            </a:r>
          </a:p>
          <a:p>
            <a:pPr marL="457200" indent="-457200">
              <a:buFont typeface="Arial" panose="020B0604020202020204" pitchFamily="34" charset="0"/>
              <a:buChar char="•"/>
            </a:pPr>
            <a:r>
              <a:rPr lang="en-GB" sz="2400" dirty="0">
                <a:solidFill>
                  <a:srgbClr val="000000"/>
                </a:solidFill>
              </a:rPr>
              <a:t>Your child will not struggle because of work being too difficult nor will they get bored because the work is too easy. </a:t>
            </a:r>
          </a:p>
          <a:p>
            <a:pPr marL="457200" indent="-457200">
              <a:buFont typeface="Arial" panose="020B0604020202020204" pitchFamily="34" charset="0"/>
              <a:buChar char="•"/>
            </a:pPr>
            <a:r>
              <a:rPr lang="en-GB" sz="2400" dirty="0">
                <a:solidFill>
                  <a:srgbClr val="000000"/>
                </a:solidFill>
              </a:rPr>
              <a:t>If your child does need extra support to maintain progress, they will work with a reading tutor for 10 minutes in the afternoons to ensure that they do not fall behind their peers. </a:t>
            </a:r>
          </a:p>
          <a:p>
            <a:endParaRPr lang="en-GB" dirty="0"/>
          </a:p>
          <a:p>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031445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we teach children to read in Reception using the RWI programme</a:t>
            </a:r>
          </a:p>
        </p:txBody>
      </p:sp>
      <p:pic>
        <p:nvPicPr>
          <p:cNvPr id="4" name="Content Placeholder 3"/>
          <p:cNvPicPr>
            <a:picLocks noGrp="1" noChangeAspect="1"/>
          </p:cNvPicPr>
          <p:nvPr>
            <p:ph idx="1"/>
          </p:nvPr>
        </p:nvPicPr>
        <p:blipFill rotWithShape="1">
          <a:blip r:embed="rId5" cstate="screen">
            <a:extLst>
              <a:ext uri="{28A0092B-C50C-407E-A947-70E740481C1C}">
                <a14:useLocalDpi xmlns:a14="http://schemas.microsoft.com/office/drawing/2010/main"/>
              </a:ext>
            </a:extLst>
          </a:blip>
          <a:srcRect t="15152" r="11645"/>
          <a:stretch/>
        </p:blipFill>
        <p:spPr>
          <a:xfrm>
            <a:off x="457200" y="4286250"/>
            <a:ext cx="4358376" cy="2354263"/>
          </a:xfrm>
        </p:spPr>
      </p:pic>
      <p:pic>
        <p:nvPicPr>
          <p:cNvPr id="6" name="Picture 5"/>
          <p:cNvPicPr>
            <a:picLocks noChangeAspect="1"/>
          </p:cNvPicPr>
          <p:nvPr/>
        </p:nvPicPr>
        <p:blipFill rotWithShape="1">
          <a:blip r:embed="rId6" cstate="screen">
            <a:extLst>
              <a:ext uri="{28A0092B-C50C-407E-A947-70E740481C1C}">
                <a14:useLocalDpi xmlns:a14="http://schemas.microsoft.com/office/drawing/2010/main"/>
              </a:ext>
            </a:extLst>
          </a:blip>
          <a:srcRect t="10895" r="14063"/>
          <a:stretch/>
        </p:blipFill>
        <p:spPr>
          <a:xfrm>
            <a:off x="457200" y="1575594"/>
            <a:ext cx="3929063" cy="2291556"/>
          </a:xfrm>
          <a:prstGeom prst="rect">
            <a:avLst/>
          </a:prstGeom>
        </p:spPr>
      </p:pic>
      <p:pic>
        <p:nvPicPr>
          <p:cNvPr id="7" name="Picture 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257800" y="4697413"/>
            <a:ext cx="3454400" cy="1943100"/>
          </a:xfrm>
          <a:prstGeom prst="rect">
            <a:avLst/>
          </a:prstGeom>
        </p:spPr>
      </p:pic>
      <p:pic>
        <p:nvPicPr>
          <p:cNvPr id="9" name="Picture 8"/>
          <p:cNvPicPr>
            <a:picLocks noChangeAspect="1"/>
          </p:cNvPicPr>
          <p:nvPr/>
        </p:nvPicPr>
        <p:blipFill rotWithShape="1">
          <a:blip r:embed="rId8" cstate="screen">
            <a:extLst>
              <a:ext uri="{28A0092B-C50C-407E-A947-70E740481C1C}">
                <a14:useLocalDpi xmlns:a14="http://schemas.microsoft.com/office/drawing/2010/main"/>
              </a:ext>
            </a:extLst>
          </a:blip>
          <a:srcRect l="20312" r="8750"/>
          <a:stretch/>
        </p:blipFill>
        <p:spPr>
          <a:xfrm>
            <a:off x="5257800" y="1714500"/>
            <a:ext cx="3243263" cy="257175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747556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the video to watch how to say the set 1 sounds correctly</a:t>
            </a:r>
          </a:p>
        </p:txBody>
      </p:sp>
      <p:pic>
        <p:nvPicPr>
          <p:cNvPr id="4" name="TkXcabDUg7Q"/>
          <p:cNvPicPr>
            <a:picLocks noGrp="1" noRot="1" noChangeAspect="1"/>
          </p:cNvPicPr>
          <p:nvPr>
            <p:ph idx="1"/>
            <a:videoFile r:link="rId1"/>
          </p:nvPr>
        </p:nvPicPr>
        <p:blipFill>
          <a:blip r:embed="rId5"/>
          <a:stretch>
            <a:fillRect/>
          </a:stretch>
        </p:blipFill>
        <p:spPr>
          <a:xfrm>
            <a:off x="1645920" y="2376488"/>
            <a:ext cx="5908038" cy="3323272"/>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97317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Teaching Set 1 sounds</a:t>
            </a:r>
          </a:p>
        </p:txBody>
      </p:sp>
      <p:sp>
        <p:nvSpPr>
          <p:cNvPr id="3" name="Content Placeholder 2"/>
          <p:cNvSpPr>
            <a:spLocks noGrp="1"/>
          </p:cNvSpPr>
          <p:nvPr>
            <p:ph idx="1"/>
          </p:nvPr>
        </p:nvSpPr>
        <p:spPr/>
        <p:txBody>
          <a:bodyPr>
            <a:normAutofit/>
          </a:bodyPr>
          <a:lstStyle/>
          <a:p>
            <a:r>
              <a:rPr lang="en-GB" sz="2000" b="1" dirty="0"/>
              <a:t>Here is an example lesson showing exactly how we teach the set 1 sounds (a-z including </a:t>
            </a:r>
            <a:r>
              <a:rPr lang="en-GB" sz="2000" b="1" dirty="0" err="1"/>
              <a:t>th</a:t>
            </a:r>
            <a:r>
              <a:rPr lang="en-GB" sz="2000" b="1" dirty="0"/>
              <a:t>, </a:t>
            </a:r>
            <a:r>
              <a:rPr lang="en-GB" sz="2000" b="1" dirty="0" err="1"/>
              <a:t>sh</a:t>
            </a:r>
            <a:r>
              <a:rPr lang="en-GB" sz="2000" b="1" dirty="0"/>
              <a:t>, ng, </a:t>
            </a:r>
            <a:r>
              <a:rPr lang="en-GB" sz="2000" b="1" dirty="0" err="1"/>
              <a:t>nk</a:t>
            </a:r>
            <a:r>
              <a:rPr lang="en-GB" sz="2000" b="1" dirty="0"/>
              <a:t>, </a:t>
            </a:r>
            <a:r>
              <a:rPr lang="en-GB" sz="2000" b="1" dirty="0" err="1"/>
              <a:t>qu</a:t>
            </a:r>
            <a:r>
              <a:rPr lang="en-GB" sz="2000" b="1" dirty="0"/>
              <a:t>) in Reception.</a:t>
            </a:r>
          </a:p>
          <a:p>
            <a:r>
              <a:rPr lang="en-GB" sz="2000" b="1" dirty="0"/>
              <a:t>In this session we teach the children how to say the sound, how to write the letter, review previously taught letter sounds and also Fred Talk (for reading)</a:t>
            </a:r>
          </a:p>
        </p:txBody>
      </p:sp>
      <p:pic>
        <p:nvPicPr>
          <p:cNvPr id="4" name="B6ltPCRM93E"/>
          <p:cNvPicPr>
            <a:picLocks noRot="1" noChangeAspect="1"/>
          </p:cNvPicPr>
          <p:nvPr>
            <a:videoFile r:link="rId1"/>
          </p:nvPr>
        </p:nvPicPr>
        <p:blipFill>
          <a:blip r:embed="rId5"/>
          <a:stretch>
            <a:fillRect/>
          </a:stretch>
        </p:blipFill>
        <p:spPr>
          <a:xfrm>
            <a:off x="1417320" y="3192780"/>
            <a:ext cx="5757333" cy="3238500"/>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928312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RWI in Reception</a:t>
            </a:r>
          </a:p>
        </p:txBody>
      </p:sp>
      <p:pic>
        <p:nvPicPr>
          <p:cNvPr id="3" name="Picture 2"/>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t="22266" r="1830" b="15625"/>
          <a:stretch/>
        </p:blipFill>
        <p:spPr bwMode="auto">
          <a:xfrm>
            <a:off x="1371600" y="4171950"/>
            <a:ext cx="6477901" cy="23042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t="15234" b="23047"/>
          <a:stretch/>
        </p:blipFill>
        <p:spPr bwMode="auto">
          <a:xfrm>
            <a:off x="1371600" y="1664608"/>
            <a:ext cx="6457951" cy="2240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737830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normAutofit/>
          </a:bodyPr>
          <a:lstStyle/>
          <a:p>
            <a:r>
              <a:rPr lang="en-US" sz="2800" dirty="0"/>
              <a:t>How does phonics help us read? </a:t>
            </a:r>
            <a:endParaRPr lang="en-GB" sz="2800" dirty="0">
              <a:latin typeface="Arial" charset="0"/>
            </a:endParaRPr>
          </a:p>
        </p:txBody>
      </p:sp>
      <p:sp>
        <p:nvSpPr>
          <p:cNvPr id="20483" name="Content Placeholder 2"/>
          <p:cNvSpPr>
            <a:spLocks noGrp="1"/>
          </p:cNvSpPr>
          <p:nvPr>
            <p:ph idx="1"/>
          </p:nvPr>
        </p:nvSpPr>
        <p:spPr>
          <a:xfrm>
            <a:off x="457200" y="1859017"/>
            <a:ext cx="8229600" cy="4525963"/>
          </a:xfrm>
        </p:spPr>
        <p:txBody>
          <a:bodyPr>
            <a:normAutofit/>
          </a:bodyPr>
          <a:lstStyle/>
          <a:p>
            <a:r>
              <a:rPr lang="en-GB" dirty="0"/>
              <a:t>Say “hello” to Fred. </a:t>
            </a:r>
          </a:p>
          <a:p>
            <a:endParaRPr lang="en-GB" dirty="0"/>
          </a:p>
          <a:p>
            <a:pPr>
              <a:buFontTx/>
              <a:buNone/>
            </a:pPr>
            <a:r>
              <a:rPr lang="en-GB" dirty="0">
                <a:solidFill>
                  <a:srgbClr val="0070C0"/>
                </a:solidFill>
              </a:rPr>
              <a:t>Fred can </a:t>
            </a:r>
            <a:r>
              <a:rPr lang="en-GB" i="1" dirty="0">
                <a:solidFill>
                  <a:srgbClr val="0070C0"/>
                </a:solidFill>
              </a:rPr>
              <a:t>only </a:t>
            </a:r>
            <a:r>
              <a:rPr lang="en-GB" dirty="0">
                <a:solidFill>
                  <a:srgbClr val="0070C0"/>
                </a:solidFill>
              </a:rPr>
              <a:t>talk in sounds...</a:t>
            </a:r>
          </a:p>
          <a:p>
            <a:pPr>
              <a:buFontTx/>
              <a:buNone/>
            </a:pPr>
            <a:endParaRPr lang="en-GB" dirty="0"/>
          </a:p>
          <a:p>
            <a:pPr>
              <a:buFontTx/>
              <a:buNone/>
            </a:pPr>
            <a:r>
              <a:rPr lang="en-GB" dirty="0"/>
              <a:t>He says “</a:t>
            </a:r>
            <a:r>
              <a:rPr lang="en-GB" i="1" dirty="0" err="1"/>
              <a:t>c_a_t</a:t>
            </a:r>
            <a:r>
              <a:rPr lang="en-GB" i="1" dirty="0"/>
              <a:t>.” </a:t>
            </a:r>
            <a:r>
              <a:rPr lang="en-GB" dirty="0"/>
              <a:t>Not </a:t>
            </a:r>
            <a:r>
              <a:rPr lang="en-GB" b="1" dirty="0"/>
              <a:t>cat.</a:t>
            </a:r>
            <a:endParaRPr lang="en-GB" dirty="0"/>
          </a:p>
          <a:p>
            <a:pPr>
              <a:buFontTx/>
              <a:buNone/>
            </a:pPr>
            <a:endParaRPr lang="en-GB" dirty="0">
              <a:solidFill>
                <a:srgbClr val="0070C0"/>
              </a:solidFill>
            </a:endParaRPr>
          </a:p>
          <a:p>
            <a:pPr>
              <a:buFontTx/>
              <a:buNone/>
            </a:pPr>
            <a:r>
              <a:rPr lang="en-GB" dirty="0">
                <a:solidFill>
                  <a:srgbClr val="0070C0"/>
                </a:solidFill>
              </a:rPr>
              <a:t>We call this </a:t>
            </a:r>
            <a:r>
              <a:rPr lang="en-GB" i="1" dirty="0">
                <a:solidFill>
                  <a:srgbClr val="0070C0"/>
                </a:solidFill>
              </a:rPr>
              <a:t>Fred Talk.</a:t>
            </a:r>
          </a:p>
          <a:p>
            <a:pPr>
              <a:buFont typeface="Wingdings" charset="0"/>
              <a:buNone/>
            </a:pPr>
            <a:endParaRPr lang="en-GB" sz="3600" dirty="0"/>
          </a:p>
          <a:p>
            <a:pPr>
              <a:buFont typeface="Wingdings" charset="0"/>
              <a:buNone/>
            </a:pPr>
            <a:endParaRPr lang="en-GB" sz="2800" dirty="0">
              <a:latin typeface="Arial" charset="0"/>
            </a:endParaRPr>
          </a:p>
          <a:p>
            <a:pPr>
              <a:buFont typeface="Wingdings" charset="0"/>
              <a:buNone/>
            </a:pPr>
            <a:endParaRPr lang="en-GB" dirty="0">
              <a:latin typeface="Arial" charset="0"/>
            </a:endParaRPr>
          </a:p>
        </p:txBody>
      </p:sp>
      <p:pic>
        <p:nvPicPr>
          <p:cNvPr id="2" name="Picture 1" descr="Screen Shot 2014-08-12 at 16.26.47.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88364" y="1859017"/>
            <a:ext cx="2417891" cy="2179507"/>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845749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8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48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48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4"/>
                </p:tgtEl>
              </p:cMediaNode>
            </p:audio>
          </p:childTnLst>
        </p:cTn>
      </p:par>
    </p:tnLst>
    <p:bldLst>
      <p:bldP spid="2048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Spelling</a:t>
            </a:r>
          </a:p>
        </p:txBody>
      </p:sp>
      <p:pic>
        <p:nvPicPr>
          <p:cNvPr id="4" name="Content Placeholder 3" descr="Screen Shot 2014-08-12 at 16.26.47.png"/>
          <p:cNvPicPr>
            <a:picLocks noGrp="1" noChangeAspect="1"/>
          </p:cNvPicPr>
          <p:nvPr>
            <p:ph idx="1"/>
          </p:nvPr>
        </p:nvPicPr>
        <p:blipFill>
          <a:blip r:embed="rId5" cstate="screen">
            <a:extLst>
              <a:ext uri="{28A0092B-C50C-407E-A947-70E740481C1C}">
                <a14:useLocalDpi xmlns:a14="http://schemas.microsoft.com/office/drawing/2010/main"/>
              </a:ext>
            </a:extLst>
          </a:blip>
          <a:stretch>
            <a:fillRect/>
          </a:stretch>
        </p:blipFill>
        <p:spPr>
          <a:xfrm>
            <a:off x="457200" y="1874838"/>
            <a:ext cx="3634978" cy="3276600"/>
          </a:xfrm>
          <a:prstGeom prst="rect">
            <a:avLst/>
          </a:prstGeom>
        </p:spPr>
      </p:pic>
      <p:pic>
        <p:nvPicPr>
          <p:cNvPr id="6" name="Picture 5"/>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234113" y="2752725"/>
            <a:ext cx="1827212" cy="202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853832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Watch this video to see how to teach your child how to spell using Fred Fingers</a:t>
            </a:r>
          </a:p>
        </p:txBody>
      </p:sp>
      <p:pic>
        <p:nvPicPr>
          <p:cNvPr id="4" name="absSgYIPCns"/>
          <p:cNvPicPr>
            <a:picLocks noGrp="1" noRot="1" noChangeAspect="1"/>
          </p:cNvPicPr>
          <p:nvPr>
            <p:ph idx="1"/>
            <a:videoFile r:link="rId1"/>
          </p:nvPr>
        </p:nvPicPr>
        <p:blipFill>
          <a:blip r:embed="rId5"/>
          <a:stretch>
            <a:fillRect/>
          </a:stretch>
        </p:blipFill>
        <p:spPr>
          <a:xfrm>
            <a:off x="1203960" y="1979295"/>
            <a:ext cx="6370319" cy="3583305"/>
          </a:xfrm>
          <a:prstGeom prst="rect">
            <a:avLst/>
          </a:prstGeom>
        </p:spPr>
      </p:pic>
      <p:pic>
        <p:nvPicPr>
          <p:cNvPr id="5" name="Audi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92783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Reading at home…</a:t>
            </a:r>
          </a:p>
        </p:txBody>
      </p:sp>
      <p:pic>
        <p:nvPicPr>
          <p:cNvPr id="5" name="Picture 4" descr="Screen Shot 2014-08-12 at 12.32.08.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1580029"/>
            <a:ext cx="2754153" cy="2542295"/>
          </a:xfrm>
          <a:prstGeom prst="rect">
            <a:avLst/>
          </a:prstGeom>
        </p:spPr>
      </p:pic>
      <p:pic>
        <p:nvPicPr>
          <p:cNvPr id="3" name="iHMl70ZmxIQ"/>
          <p:cNvPicPr>
            <a:picLocks noRot="1" noChangeAspect="1"/>
          </p:cNvPicPr>
          <p:nvPr>
            <a:videoFile r:link="rId1"/>
          </p:nvPr>
        </p:nvPicPr>
        <p:blipFill>
          <a:blip r:embed="rId7"/>
          <a:stretch>
            <a:fillRect/>
          </a:stretch>
        </p:blipFill>
        <p:spPr>
          <a:xfrm>
            <a:off x="2883917" y="2667000"/>
            <a:ext cx="5608320" cy="3154680"/>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970358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Talking</a:t>
            </a:r>
          </a:p>
        </p:txBody>
      </p:sp>
      <p:sp>
        <p:nvSpPr>
          <p:cNvPr id="3" name="Content Placeholder 2"/>
          <p:cNvSpPr>
            <a:spLocks noGrp="1"/>
          </p:cNvSpPr>
          <p:nvPr>
            <p:ph idx="1"/>
          </p:nvPr>
        </p:nvSpPr>
        <p:spPr/>
        <p:txBody>
          <a:bodyPr/>
          <a:lstStyle/>
          <a:p>
            <a:pPr>
              <a:defRPr/>
            </a:pPr>
            <a:r>
              <a:rPr lang="en-GB" b="1" dirty="0"/>
              <a:t>Talking </a:t>
            </a:r>
            <a:r>
              <a:rPr lang="en-GB" dirty="0"/>
              <a:t>to your child as much as possible and ‘feeding’ them new and different words:</a:t>
            </a:r>
          </a:p>
          <a:p>
            <a:pPr>
              <a:defRPr/>
            </a:pPr>
            <a:endParaRPr lang="en-GB" dirty="0"/>
          </a:p>
          <a:p>
            <a:pPr>
              <a:defRPr/>
            </a:pPr>
            <a:r>
              <a:rPr lang="en-GB" dirty="0"/>
              <a:t>“Let’s </a:t>
            </a:r>
            <a:r>
              <a:rPr lang="en-GB" dirty="0">
                <a:solidFill>
                  <a:srgbClr val="FF0000"/>
                </a:solidFill>
              </a:rPr>
              <a:t>eat</a:t>
            </a:r>
            <a:r>
              <a:rPr lang="en-GB" dirty="0"/>
              <a:t> our lunch now.”</a:t>
            </a:r>
          </a:p>
          <a:p>
            <a:pPr>
              <a:defRPr/>
            </a:pPr>
            <a:r>
              <a:rPr lang="en-GB" dirty="0"/>
              <a:t>“Let’s </a:t>
            </a:r>
            <a:r>
              <a:rPr lang="en-GB" dirty="0">
                <a:solidFill>
                  <a:srgbClr val="33CC33"/>
                </a:solidFill>
              </a:rPr>
              <a:t>munch</a:t>
            </a:r>
            <a:r>
              <a:rPr lang="en-GB" dirty="0"/>
              <a:t>  our lunch now.”</a:t>
            </a:r>
          </a:p>
          <a:p>
            <a:pPr>
              <a:defRPr/>
            </a:pPr>
            <a:r>
              <a:rPr lang="en-GB" dirty="0"/>
              <a:t>“Let’s </a:t>
            </a:r>
            <a:r>
              <a:rPr lang="en-GB" dirty="0">
                <a:solidFill>
                  <a:srgbClr val="7030A0"/>
                </a:solidFill>
              </a:rPr>
              <a:t>scoff </a:t>
            </a:r>
            <a:r>
              <a:rPr lang="en-GB" dirty="0"/>
              <a:t>our lunch now.”</a:t>
            </a:r>
          </a:p>
          <a:p>
            <a:pPr>
              <a:defRPr/>
            </a:pPr>
            <a:r>
              <a:rPr lang="en-GB" dirty="0"/>
              <a:t>“Let’s </a:t>
            </a:r>
            <a:r>
              <a:rPr lang="en-GB" dirty="0">
                <a:solidFill>
                  <a:srgbClr val="00B0F0"/>
                </a:solidFill>
              </a:rPr>
              <a:t>devour</a:t>
            </a:r>
            <a:r>
              <a:rPr lang="en-GB" dirty="0">
                <a:solidFill>
                  <a:schemeClr val="tx2">
                    <a:lumMod val="75000"/>
                  </a:schemeClr>
                </a:solidFill>
              </a:rPr>
              <a:t> </a:t>
            </a:r>
            <a:r>
              <a:rPr lang="en-GB" dirty="0"/>
              <a:t>our lunch now!”</a:t>
            </a:r>
          </a:p>
          <a:p>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36326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You can watch video tutorials and find out more about Read Write </a:t>
            </a:r>
            <a:r>
              <a:rPr lang="en-US" sz="2400" dirty="0" err="1"/>
              <a:t>Inc</a:t>
            </a:r>
            <a:r>
              <a:rPr lang="en-US" sz="2400" dirty="0"/>
              <a:t> by following these links.</a:t>
            </a:r>
          </a:p>
        </p:txBody>
      </p:sp>
      <p:sp>
        <p:nvSpPr>
          <p:cNvPr id="3" name="Content Placeholder 2"/>
          <p:cNvSpPr>
            <a:spLocks noGrp="1"/>
          </p:cNvSpPr>
          <p:nvPr>
            <p:ph idx="1"/>
          </p:nvPr>
        </p:nvSpPr>
        <p:spPr>
          <a:xfrm>
            <a:off x="457200" y="1722120"/>
            <a:ext cx="8488680" cy="4953000"/>
          </a:xfrm>
        </p:spPr>
        <p:txBody>
          <a:bodyPr>
            <a:normAutofit fontScale="92500"/>
          </a:bodyPr>
          <a:lstStyle/>
          <a:p>
            <a:r>
              <a:rPr lang="en-GB" altLang="en-US" dirty="0"/>
              <a:t>Have a look at the parents’ information for tips and resources for supporting your child at home:</a:t>
            </a:r>
          </a:p>
          <a:p>
            <a:r>
              <a:rPr lang="en-GB" altLang="en-US" sz="2800" b="1" dirty="0">
                <a:solidFill>
                  <a:schemeClr val="tx1"/>
                </a:solidFill>
                <a:hlinkClick r:id="rId5"/>
              </a:rPr>
              <a:t>How to pronounce the sounds correctly click here:</a:t>
            </a:r>
            <a:endParaRPr lang="en-GB" altLang="en-US" sz="2800" b="1" dirty="0">
              <a:solidFill>
                <a:schemeClr val="tx1"/>
              </a:solidFill>
            </a:endParaRPr>
          </a:p>
          <a:p>
            <a:endParaRPr lang="en-GB" altLang="en-US" sz="2800" dirty="0"/>
          </a:p>
          <a:p>
            <a:r>
              <a:rPr lang="en-GB" altLang="en-US" sz="2800" b="1" dirty="0">
                <a:solidFill>
                  <a:schemeClr val="tx1"/>
                </a:solidFill>
                <a:hlinkClick r:id="rId6"/>
              </a:rPr>
              <a:t>RWI information page for parents (with videos) click here:</a:t>
            </a:r>
            <a:endParaRPr lang="en-GB" altLang="en-US" sz="2800" b="1" dirty="0">
              <a:solidFill>
                <a:schemeClr val="tx1"/>
              </a:solidFill>
            </a:endParaRPr>
          </a:p>
          <a:p>
            <a:endParaRPr lang="en-GB" altLang="en-US" sz="2800" b="1" dirty="0">
              <a:solidFill>
                <a:schemeClr val="tx1"/>
              </a:solidFill>
            </a:endParaRPr>
          </a:p>
          <a:p>
            <a:r>
              <a:rPr lang="en-GB" altLang="en-US" sz="2800" b="1" dirty="0">
                <a:solidFill>
                  <a:schemeClr val="tx1"/>
                </a:solidFill>
                <a:hlinkClick r:id="rId7"/>
              </a:rPr>
              <a:t>Videos showing how each part of a lesson is taught click here</a:t>
            </a:r>
            <a:endParaRPr lang="en-GB" altLang="en-US" sz="2800" b="1" dirty="0">
              <a:solidFill>
                <a:schemeClr val="tx1"/>
              </a:solidFill>
            </a:endParaRPr>
          </a:p>
          <a:p>
            <a:endParaRPr lang="en-GB" altLang="en-US" sz="2800" b="1" dirty="0">
              <a:solidFill>
                <a:schemeClr val="tx1"/>
              </a:solidFill>
            </a:endParaRPr>
          </a:p>
          <a:p>
            <a:r>
              <a:rPr lang="en-GB" altLang="en-US" sz="2800" b="1" dirty="0">
                <a:solidFill>
                  <a:schemeClr val="tx1"/>
                </a:solidFill>
                <a:hlinkClick r:id="rId8"/>
              </a:rPr>
              <a:t>Advice and support for parents click here</a:t>
            </a:r>
            <a:endParaRPr lang="en-GB" altLang="en-US" sz="2800" b="1" dirty="0">
              <a:solidFill>
                <a:schemeClr val="tx1"/>
              </a:solidFill>
            </a:endParaRPr>
          </a:p>
          <a:p>
            <a:endParaRPr lang="en-GB" altLang="en-US" sz="2800" dirty="0"/>
          </a:p>
          <a:p>
            <a:endParaRPr lang="en-GB" sz="2800" dirty="0"/>
          </a:p>
          <a:p>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326248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Contact us!</a:t>
            </a:r>
          </a:p>
        </p:txBody>
      </p:sp>
      <p:sp>
        <p:nvSpPr>
          <p:cNvPr id="3" name="Content Placeholder 2"/>
          <p:cNvSpPr>
            <a:spLocks noGrp="1"/>
          </p:cNvSpPr>
          <p:nvPr>
            <p:ph idx="1"/>
          </p:nvPr>
        </p:nvSpPr>
        <p:spPr>
          <a:xfrm>
            <a:off x="457200" y="1722120"/>
            <a:ext cx="8488680" cy="4953000"/>
          </a:xfrm>
        </p:spPr>
        <p:txBody>
          <a:bodyPr>
            <a:normAutofit fontScale="92500"/>
          </a:bodyPr>
          <a:lstStyle/>
          <a:p>
            <a:r>
              <a:rPr lang="en-GB" altLang="en-US" dirty="0"/>
              <a:t>If there is anything you are unsure of or if you would like further information, please do not hesitate to contact your </a:t>
            </a:r>
            <a:r>
              <a:rPr lang="en-GB" altLang="en-US" dirty="0" err="1"/>
              <a:t>childs’</a:t>
            </a:r>
            <a:r>
              <a:rPr lang="en-GB" altLang="en-US" dirty="0"/>
              <a:t> class teacher via the office email or Miss King (Reading Leader) via the office email.</a:t>
            </a:r>
          </a:p>
          <a:p>
            <a:endParaRPr lang="en-GB" altLang="en-US" dirty="0"/>
          </a:p>
          <a:p>
            <a:r>
              <a:rPr lang="en-GB" altLang="en-US" dirty="0"/>
              <a:t>We are more than happy to help!</a:t>
            </a:r>
          </a:p>
          <a:p>
            <a:endParaRPr lang="en-GB" altLang="en-US" dirty="0"/>
          </a:p>
          <a:p>
            <a:r>
              <a:rPr lang="en-GB" altLang="en-US" dirty="0"/>
              <a:t>Office email:</a:t>
            </a:r>
          </a:p>
          <a:p>
            <a:r>
              <a:rPr lang="en-GB" altLang="en-US" dirty="0">
                <a:hlinkClick r:id="rId5"/>
              </a:rPr>
              <a:t>office@st-marysaylesbury.bucksgfl.org.uk</a:t>
            </a:r>
            <a:endParaRPr lang="en-GB" altLang="en-US" dirty="0"/>
          </a:p>
          <a:p>
            <a:endParaRPr lang="en-GB" altLang="en-US" dirty="0"/>
          </a:p>
          <a:p>
            <a:endParaRPr lang="en-GB" altLang="en-US" sz="2800" dirty="0"/>
          </a:p>
          <a:p>
            <a:endParaRPr lang="en-GB" sz="2800" dirty="0"/>
          </a:p>
          <a:p>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152024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RMT_Phonics_2.27.6.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9582E0B82A07048A48C23433B10B790" ma:contentTypeVersion="12" ma:contentTypeDescription="Create a new document." ma:contentTypeScope="" ma:versionID="d0cea19257023729635b39ec8caf39ab">
  <xsd:schema xmlns:xsd="http://www.w3.org/2001/XMLSchema" xmlns:xs="http://www.w3.org/2001/XMLSchema" xmlns:p="http://schemas.microsoft.com/office/2006/metadata/properties" xmlns:ns2="71d96f78-74e6-472a-8bb2-341772c9b8b3" xmlns:ns3="7dd912b2-fccb-479a-8d4b-2937e8398ddb" targetNamespace="http://schemas.microsoft.com/office/2006/metadata/properties" ma:root="true" ma:fieldsID="5a7c536a5eb143ac8beb7fe2238003d7" ns2:_="" ns3:_="">
    <xsd:import namespace="71d96f78-74e6-472a-8bb2-341772c9b8b3"/>
    <xsd:import namespace="7dd912b2-fccb-479a-8d4b-2937e8398dd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d96f78-74e6-472a-8bb2-341772c9b8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2e8dad2d-7a76-423e-b4e0-370171c6c2f1"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dd912b2-fccb-479a-8d4b-2937e8398dd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40783eb0-fb74-4a94-9869-34c9dc02b440}" ma:internalName="TaxCatchAll" ma:showField="CatchAllData" ma:web="7dd912b2-fccb-479a-8d4b-2937e8398dd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7dd912b2-fccb-479a-8d4b-2937e8398ddb" xsi:nil="true"/>
    <lcf76f155ced4ddcb4097134ff3c332f xmlns="71d96f78-74e6-472a-8bb2-341772c9b8b3">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23721F5-8523-4378-9169-7D3D5244EC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d96f78-74e6-472a-8bb2-341772c9b8b3"/>
    <ds:schemaRef ds:uri="7dd912b2-fccb-479a-8d4b-2937e8398dd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8FED97E-D77F-45A8-A79A-CF57A9D193CB}">
  <ds:schemaRefs>
    <ds:schemaRef ds:uri="http://purl.org/dc/elements/1.1/"/>
    <ds:schemaRef ds:uri="http://purl.org/dc/dcmitype/"/>
    <ds:schemaRef ds:uri="http://schemas.microsoft.com/office/infopath/2007/PartnerControls"/>
    <ds:schemaRef ds:uri="http://purl.org/dc/terms/"/>
    <ds:schemaRef ds:uri="http://www.w3.org/XML/1998/namespace"/>
    <ds:schemaRef ds:uri="http://schemas.microsoft.com/office/2006/documentManagement/types"/>
    <ds:schemaRef ds:uri="http://schemas.microsoft.com/office/2006/metadata/properties"/>
    <ds:schemaRef ds:uri="http://schemas.openxmlformats.org/package/2006/metadata/core-properties"/>
    <ds:schemaRef ds:uri="7dd912b2-fccb-479a-8d4b-2937e8398ddb"/>
    <ds:schemaRef ds:uri="71d96f78-74e6-472a-8bb2-341772c9b8b3"/>
  </ds:schemaRefs>
</ds:datastoreItem>
</file>

<file path=customXml/itemProps3.xml><?xml version="1.0" encoding="utf-8"?>
<ds:datastoreItem xmlns:ds="http://schemas.openxmlformats.org/officeDocument/2006/customXml" ds:itemID="{737061E2-59E0-48A9-8F77-F433547631A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RMT_Phonics_2.27.6.14.pptx</Template>
  <TotalTime>11414</TotalTime>
  <Words>695</Words>
  <Application>Microsoft Office PowerPoint</Application>
  <PresentationFormat>On-screen Show (4:3)</PresentationFormat>
  <Paragraphs>74</Paragraphs>
  <Slides>15</Slides>
  <Notes>10</Notes>
  <HiddenSlides>0</HiddenSlides>
  <MMClips>20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Comic Sans MS</vt:lpstr>
      <vt:lpstr>Wingdings</vt:lpstr>
      <vt:lpstr>RMT_Phonics_2.27.6.14</vt:lpstr>
      <vt:lpstr>Read, Write Inc. (RWI) In Reception</vt:lpstr>
      <vt:lpstr>Why do we use RWI to teach your child to read and write?</vt:lpstr>
      <vt:lpstr>An overview of the RWI programme</vt:lpstr>
      <vt:lpstr>Why we are successful at getting your child to read </vt:lpstr>
      <vt:lpstr>How we teach children to read in Reception using the RWI programme</vt:lpstr>
      <vt:lpstr>Click the video to watch how to say the set 1 sounds correctly</vt:lpstr>
      <vt:lpstr>Teaching Set 1 sounds</vt:lpstr>
      <vt:lpstr>RWI in Reception</vt:lpstr>
      <vt:lpstr>How does phonics help us read? </vt:lpstr>
      <vt:lpstr>Spelling</vt:lpstr>
      <vt:lpstr>Watch this video to see how to teach your child how to spell using Fred Fingers</vt:lpstr>
      <vt:lpstr>Reading at home…</vt:lpstr>
      <vt:lpstr>Talking</vt:lpstr>
      <vt:lpstr>You can watch video tutorials and find out more about Read Write Inc by following these links.</vt:lpstr>
      <vt:lpstr>Contact us!</vt:lpstr>
    </vt:vector>
  </TitlesOfParts>
  <Company>Ruth Miskin Literacy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Boon</dc:creator>
  <cp:lastModifiedBy>C Rolfe</cp:lastModifiedBy>
  <cp:revision>113</cp:revision>
  <cp:lastPrinted>2015-11-05T16:54:30Z</cp:lastPrinted>
  <dcterms:created xsi:type="dcterms:W3CDTF">2014-06-27T11:45:27Z</dcterms:created>
  <dcterms:modified xsi:type="dcterms:W3CDTF">2023-04-14T11:38:39Z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0x01010019582E0B82A07048A48C23433B10B790</vt:lpwstr>
  </property>
  <property fmtid="{D5CDD505-2E9C-101B-9397-08002B2CF9AE}" pid="3" name="MSIP_Label_defa4170-0d19-0005-0004-bc88714345d2_Enabled">
    <vt:lpwstr>true</vt:lpwstr>
  </property>
  <property fmtid="{D5CDD505-2E9C-101B-9397-08002B2CF9AE}" pid="4" name="MSIP_Label_defa4170-0d19-0005-0004-bc88714345d2_SetDate">
    <vt:lpwstr>2022-11-02T13:09:07Z</vt:lpwstr>
  </property>
  <property fmtid="{D5CDD505-2E9C-101B-9397-08002B2CF9AE}" pid="5" name="MSIP_Label_defa4170-0d19-0005-0004-bc88714345d2_Method">
    <vt:lpwstr>Standard</vt:lpwstr>
  </property>
  <property fmtid="{D5CDD505-2E9C-101B-9397-08002B2CF9AE}" pid="6" name="MSIP_Label_defa4170-0d19-0005-0004-bc88714345d2_Name">
    <vt:lpwstr>defa4170-0d19-0005-0004-bc88714345d2</vt:lpwstr>
  </property>
  <property fmtid="{D5CDD505-2E9C-101B-9397-08002B2CF9AE}" pid="7" name="MSIP_Label_defa4170-0d19-0005-0004-bc88714345d2_SiteId">
    <vt:lpwstr>c5a5007f-3f84-4671-899e-ff07e7938758</vt:lpwstr>
  </property>
  <property fmtid="{D5CDD505-2E9C-101B-9397-08002B2CF9AE}" pid="8" name="MSIP_Label_defa4170-0d19-0005-0004-bc88714345d2_ActionId">
    <vt:lpwstr>2fc6c20b-284a-4557-b793-f9354477aa22</vt:lpwstr>
  </property>
  <property fmtid="{D5CDD505-2E9C-101B-9397-08002B2CF9AE}" pid="9" name="MSIP_Label_defa4170-0d19-0005-0004-bc88714345d2_ContentBits">
    <vt:lpwstr>0</vt:lpwstr>
  </property>
  <property fmtid="{D5CDD505-2E9C-101B-9397-08002B2CF9AE}" pid="10" name="MediaServiceImageTags">
    <vt:lpwstr/>
  </property>
</Properties>
</file>