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sldIdLst>
    <p:sldId id="318" r:id="rId5"/>
    <p:sldId id="298" r:id="rId6"/>
    <p:sldId id="286" r:id="rId7"/>
    <p:sldId id="314" r:id="rId8"/>
    <p:sldId id="311" r:id="rId9"/>
    <p:sldId id="265" r:id="rId10"/>
    <p:sldId id="289" r:id="rId11"/>
    <p:sldId id="310" r:id="rId12"/>
    <p:sldId id="288" r:id="rId13"/>
    <p:sldId id="309" r:id="rId14"/>
    <p:sldId id="290" r:id="rId15"/>
    <p:sldId id="312" r:id="rId16"/>
    <p:sldId id="313" r:id="rId17"/>
    <p:sldId id="317" r:id="rId18"/>
    <p:sldId id="303" r:id="rId19"/>
    <p:sldId id="316" r:id="rId20"/>
    <p:sldId id="281" r:id="rId21"/>
    <p:sldId id="315" r:id="rId2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9E7A"/>
    <a:srgbClr val="2BB512"/>
    <a:srgbClr val="C90000"/>
    <a:srgbClr val="528F7E"/>
    <a:srgbClr val="2D2D2D"/>
    <a:srgbClr val="17C1B6"/>
    <a:srgbClr val="21FAEB"/>
    <a:srgbClr val="3EFF1C"/>
    <a:srgbClr val="ED65FF"/>
    <a:srgbClr val="69C8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21E578-5AFA-4225-BA76-63B1FD912262}" v="1" dt="2022-10-06T08:43:07.7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61" autoAdjust="0"/>
  </p:normalViewPr>
  <p:slideViewPr>
    <p:cSldViewPr snapToGrid="0" snapToObjects="1">
      <p:cViewPr varScale="1">
        <p:scale>
          <a:sx n="77" d="100"/>
          <a:sy n="77" d="100"/>
        </p:scale>
        <p:origin x="1618" y="6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C5EE1B5-06EA-F24D-84B8-CB3CF6217F12}" type="datetimeFigureOut">
              <a:rPr lang="en-US" smtClean="0"/>
              <a:t>11/8/2022</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420BCAD-78F6-F04E-84FC-898FF3B01A7E}" type="slidenum">
              <a:rPr lang="en-US" smtClean="0"/>
              <a:t>‹#›</a:t>
            </a:fld>
            <a:endParaRPr lang="en-US"/>
          </a:p>
        </p:txBody>
      </p:sp>
    </p:spTree>
    <p:extLst>
      <p:ext uri="{BB962C8B-B14F-4D97-AF65-F5344CB8AC3E}">
        <p14:creationId xmlns:p14="http://schemas.microsoft.com/office/powerpoint/2010/main" val="25776654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1</a:t>
            </a:fld>
            <a:endParaRPr lang="en-US"/>
          </a:p>
        </p:txBody>
      </p:sp>
    </p:spTree>
    <p:extLst>
      <p:ext uri="{BB962C8B-B14F-4D97-AF65-F5344CB8AC3E}">
        <p14:creationId xmlns:p14="http://schemas.microsoft.com/office/powerpoint/2010/main" val="145486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2</a:t>
            </a:fld>
            <a:endParaRPr lang="en-US"/>
          </a:p>
        </p:txBody>
      </p:sp>
    </p:spTree>
    <p:extLst>
      <p:ext uri="{BB962C8B-B14F-4D97-AF65-F5344CB8AC3E}">
        <p14:creationId xmlns:p14="http://schemas.microsoft.com/office/powerpoint/2010/main" val="806929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3</a:t>
            </a:fld>
            <a:endParaRPr lang="en-US"/>
          </a:p>
        </p:txBody>
      </p:sp>
    </p:spTree>
    <p:extLst>
      <p:ext uri="{BB962C8B-B14F-4D97-AF65-F5344CB8AC3E}">
        <p14:creationId xmlns:p14="http://schemas.microsoft.com/office/powerpoint/2010/main" val="91836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4</a:t>
            </a:fld>
            <a:endParaRPr lang="en-US"/>
          </a:p>
        </p:txBody>
      </p:sp>
    </p:spTree>
    <p:extLst>
      <p:ext uri="{BB962C8B-B14F-4D97-AF65-F5344CB8AC3E}">
        <p14:creationId xmlns:p14="http://schemas.microsoft.com/office/powerpoint/2010/main" val="30512494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5</a:t>
            </a:fld>
            <a:endParaRPr lang="en-US"/>
          </a:p>
        </p:txBody>
      </p:sp>
    </p:spTree>
    <p:extLst>
      <p:ext uri="{BB962C8B-B14F-4D97-AF65-F5344CB8AC3E}">
        <p14:creationId xmlns:p14="http://schemas.microsoft.com/office/powerpoint/2010/main" val="22397019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dirty="0">
              <a:latin typeface="Calibri" charset="0"/>
            </a:endParaRPr>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ＭＳ Ｐゴシック" charset="0"/>
              </a:defRPr>
            </a:lvl1pPr>
            <a:lvl2pPr marL="742950" indent="-285750">
              <a:defRPr>
                <a:solidFill>
                  <a:schemeClr val="tx1"/>
                </a:solidFill>
                <a:latin typeface="Arial" charset="0"/>
                <a:ea typeface="ＭＳ Ｐゴシック" charset="0"/>
              </a:defRPr>
            </a:lvl2pPr>
            <a:lvl3pPr marL="1143000" indent="-228600">
              <a:defRPr>
                <a:solidFill>
                  <a:schemeClr val="tx1"/>
                </a:solidFill>
                <a:latin typeface="Arial" charset="0"/>
                <a:ea typeface="ＭＳ Ｐゴシック" charset="0"/>
              </a:defRPr>
            </a:lvl3pPr>
            <a:lvl4pPr marL="1600200" indent="-228600">
              <a:defRPr>
                <a:solidFill>
                  <a:schemeClr val="tx1"/>
                </a:solidFill>
                <a:latin typeface="Arial" charset="0"/>
                <a:ea typeface="ＭＳ Ｐゴシック" charset="0"/>
              </a:defRPr>
            </a:lvl4pPr>
            <a:lvl5pPr marL="2057400" indent="-228600">
              <a:defRPr>
                <a:solidFill>
                  <a:schemeClr val="tx1"/>
                </a:solidFill>
                <a:latin typeface="Arial" charset="0"/>
                <a:ea typeface="ＭＳ Ｐゴシック" charset="0"/>
              </a:defRPr>
            </a:lvl5pPr>
            <a:lvl6pPr marL="2514600" indent="-228600" fontAlgn="base">
              <a:spcBef>
                <a:spcPct val="0"/>
              </a:spcBef>
              <a:spcAft>
                <a:spcPct val="0"/>
              </a:spcAft>
              <a:defRPr>
                <a:solidFill>
                  <a:schemeClr val="tx1"/>
                </a:solidFill>
                <a:latin typeface="Arial" charset="0"/>
                <a:ea typeface="ＭＳ Ｐゴシック" charset="0"/>
              </a:defRPr>
            </a:lvl6pPr>
            <a:lvl7pPr marL="2971800" indent="-228600" fontAlgn="base">
              <a:spcBef>
                <a:spcPct val="0"/>
              </a:spcBef>
              <a:spcAft>
                <a:spcPct val="0"/>
              </a:spcAft>
              <a:defRPr>
                <a:solidFill>
                  <a:schemeClr val="tx1"/>
                </a:solidFill>
                <a:latin typeface="Arial" charset="0"/>
                <a:ea typeface="ＭＳ Ｐゴシック" charset="0"/>
              </a:defRPr>
            </a:lvl7pPr>
            <a:lvl8pPr marL="3429000" indent="-228600" fontAlgn="base">
              <a:spcBef>
                <a:spcPct val="0"/>
              </a:spcBef>
              <a:spcAft>
                <a:spcPct val="0"/>
              </a:spcAft>
              <a:defRPr>
                <a:solidFill>
                  <a:schemeClr val="tx1"/>
                </a:solidFill>
                <a:latin typeface="Arial" charset="0"/>
                <a:ea typeface="ＭＳ Ｐゴシック" charset="0"/>
              </a:defRPr>
            </a:lvl8pPr>
            <a:lvl9pPr marL="3886200" indent="-228600" fontAlgn="base">
              <a:spcBef>
                <a:spcPct val="0"/>
              </a:spcBef>
              <a:spcAft>
                <a:spcPct val="0"/>
              </a:spcAft>
              <a:defRPr>
                <a:solidFill>
                  <a:schemeClr val="tx1"/>
                </a:solidFill>
                <a:latin typeface="Arial" charset="0"/>
                <a:ea typeface="ＭＳ Ｐゴシック" charset="0"/>
              </a:defRPr>
            </a:lvl9pPr>
          </a:lstStyle>
          <a:p>
            <a:fld id="{6212F208-E4E2-7448-8769-2C5785B19CA5}" type="slidenum">
              <a:rPr lang="en-US">
                <a:latin typeface="Calibri" charset="0"/>
              </a:rPr>
              <a:pPr/>
              <a:t>6</a:t>
            </a:fld>
            <a:endParaRPr lang="en-US">
              <a:latin typeface="Calibri"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endParaRPr lang="en-GB" altLang="en-US" sz="1100" dirty="0">
              <a:latin typeface="Comic Sans MS" pitchFamily="66" charset="0"/>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7</a:t>
            </a:fld>
            <a:endParaRPr lang="en-US"/>
          </a:p>
        </p:txBody>
      </p:sp>
    </p:spTree>
    <p:extLst>
      <p:ext uri="{BB962C8B-B14F-4D97-AF65-F5344CB8AC3E}">
        <p14:creationId xmlns:p14="http://schemas.microsoft.com/office/powerpoint/2010/main" val="3030477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8</a:t>
            </a:fld>
            <a:endParaRPr lang="en-US"/>
          </a:p>
        </p:txBody>
      </p:sp>
    </p:spTree>
    <p:extLst>
      <p:ext uri="{BB962C8B-B14F-4D97-AF65-F5344CB8AC3E}">
        <p14:creationId xmlns:p14="http://schemas.microsoft.com/office/powerpoint/2010/main" val="9601076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endParaRPr lang="en-GB" altLang="en-US" dirty="0">
              <a:ea typeface="ＭＳ Ｐゴシック" pitchFamily="34" charset="-128"/>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9</a:t>
            </a:fld>
            <a:endParaRPr lang="en-US"/>
          </a:p>
        </p:txBody>
      </p:sp>
    </p:spTree>
    <p:extLst>
      <p:ext uri="{BB962C8B-B14F-4D97-AF65-F5344CB8AC3E}">
        <p14:creationId xmlns:p14="http://schemas.microsoft.com/office/powerpoint/2010/main" val="1942512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10</a:t>
            </a:fld>
            <a:endParaRPr lang="en-US"/>
          </a:p>
        </p:txBody>
      </p:sp>
    </p:spTree>
    <p:extLst>
      <p:ext uri="{BB962C8B-B14F-4D97-AF65-F5344CB8AC3E}">
        <p14:creationId xmlns:p14="http://schemas.microsoft.com/office/powerpoint/2010/main" val="2592035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11</a:t>
            </a:fld>
            <a:endParaRPr lang="en-US"/>
          </a:p>
        </p:txBody>
      </p:sp>
    </p:spTree>
    <p:extLst>
      <p:ext uri="{BB962C8B-B14F-4D97-AF65-F5344CB8AC3E}">
        <p14:creationId xmlns:p14="http://schemas.microsoft.com/office/powerpoint/2010/main" val="3574888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12</a:t>
            </a:fld>
            <a:endParaRPr lang="en-US"/>
          </a:p>
        </p:txBody>
      </p:sp>
    </p:spTree>
    <p:extLst>
      <p:ext uri="{BB962C8B-B14F-4D97-AF65-F5344CB8AC3E}">
        <p14:creationId xmlns:p14="http://schemas.microsoft.com/office/powerpoint/2010/main" val="1378839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420BCAD-78F6-F04E-84FC-898FF3B01A7E}" type="slidenum">
              <a:rPr lang="en-US" smtClean="0"/>
              <a:t>13</a:t>
            </a:fld>
            <a:endParaRPr lang="en-US"/>
          </a:p>
        </p:txBody>
      </p:sp>
    </p:spTree>
    <p:extLst>
      <p:ext uri="{BB962C8B-B14F-4D97-AF65-F5344CB8AC3E}">
        <p14:creationId xmlns:p14="http://schemas.microsoft.com/office/powerpoint/2010/main" val="780122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14</a:t>
            </a:fld>
            <a:endParaRPr lang="en-US"/>
          </a:p>
        </p:txBody>
      </p:sp>
    </p:spTree>
    <p:extLst>
      <p:ext uri="{BB962C8B-B14F-4D97-AF65-F5344CB8AC3E}">
        <p14:creationId xmlns:p14="http://schemas.microsoft.com/office/powerpoint/2010/main" val="2134515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15</a:t>
            </a:fld>
            <a:endParaRPr lang="en-US"/>
          </a:p>
        </p:txBody>
      </p:sp>
    </p:spTree>
    <p:extLst>
      <p:ext uri="{BB962C8B-B14F-4D97-AF65-F5344CB8AC3E}">
        <p14:creationId xmlns:p14="http://schemas.microsoft.com/office/powerpoint/2010/main" val="13785727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ts val="0"/>
              </a:spcAft>
              <a:buClrTx/>
              <a:buSzTx/>
              <a:buFontTx/>
              <a:buNone/>
              <a:tabLst/>
              <a:defRPr/>
            </a:pPr>
            <a:endParaRPr lang="en-GB" b="1" dirty="0">
              <a:latin typeface="Calibri" charset="0"/>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16</a:t>
            </a:fld>
            <a:endParaRPr lang="en-US"/>
          </a:p>
        </p:txBody>
      </p:sp>
    </p:spTree>
    <p:extLst>
      <p:ext uri="{BB962C8B-B14F-4D97-AF65-F5344CB8AC3E}">
        <p14:creationId xmlns:p14="http://schemas.microsoft.com/office/powerpoint/2010/main" val="39414341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17</a:t>
            </a:fld>
            <a:endParaRPr lang="en-US"/>
          </a:p>
        </p:txBody>
      </p:sp>
    </p:spTree>
    <p:extLst>
      <p:ext uri="{BB962C8B-B14F-4D97-AF65-F5344CB8AC3E}">
        <p14:creationId xmlns:p14="http://schemas.microsoft.com/office/powerpoint/2010/main" val="24196249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18</a:t>
            </a:fld>
            <a:endParaRPr lang="en-US"/>
          </a:p>
        </p:txBody>
      </p:sp>
    </p:spTree>
    <p:extLst>
      <p:ext uri="{BB962C8B-B14F-4D97-AF65-F5344CB8AC3E}">
        <p14:creationId xmlns:p14="http://schemas.microsoft.com/office/powerpoint/2010/main" val="33402116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00050" y="1797050"/>
            <a:ext cx="7772400" cy="1470025"/>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591645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308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69501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935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11/8/2022</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584670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11/8/2022</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605661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11/8/2022</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79790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73902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2" r:id="rId4"/>
    <p:sldLayoutId id="2147483654" r:id="rId5"/>
    <p:sldLayoutId id="2147483655" r:id="rId6"/>
    <p:sldLayoutId id="2147483656" r:id="rId7"/>
  </p:sldLayoutIdLst>
  <p:txStyles>
    <p:titleStyle>
      <a:lvl1pPr algn="l" defTabSz="457200" rtl="0" eaLnBrk="1" latinLnBrk="0" hangingPunct="1">
        <a:spcBef>
          <a:spcPct val="0"/>
        </a:spcBef>
        <a:buNone/>
        <a:defRPr sz="3200" b="1" kern="1200">
          <a:solidFill>
            <a:schemeClr val="tx1">
              <a:lumMod val="65000"/>
              <a:lumOff val="35000"/>
            </a:schemeClr>
          </a:solidFill>
          <a:latin typeface="Arial"/>
          <a:ea typeface="+mj-ea"/>
          <a:cs typeface="Arial"/>
        </a:defRPr>
      </a:lvl1pPr>
    </p:titleStyle>
    <p:bodyStyle>
      <a:lvl1pPr marL="0" indent="0" algn="l" defTabSz="457200" rtl="0" eaLnBrk="1" latinLnBrk="0" hangingPunct="1">
        <a:spcBef>
          <a:spcPct val="20000"/>
        </a:spcBef>
        <a:buFont typeface="Arial"/>
        <a:buNone/>
        <a:defRPr sz="3200" kern="1200">
          <a:solidFill>
            <a:srgbClr val="595959"/>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rgbClr val="595959"/>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rgbClr val="595959"/>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rgbClr val="595959"/>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rgbClr val="595959"/>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5.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ideo" Target="https://www.youtube.com/embed/sjlPILhk7bQ" TargetMode="Externa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5.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wmf"/><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absSgYIPCns" TargetMode="Externa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9.xml"/><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ideo" Target="https://www.youtube.com/embed/TkXcabDUg7Q" TargetMode="Externa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4.jpeg"/><Relationship Id="rId18" Type="http://schemas.openxmlformats.org/officeDocument/2006/relationships/image" Target="../media/image29.jpeg"/><Relationship Id="rId3" Type="http://schemas.openxmlformats.org/officeDocument/2006/relationships/slideLayout" Target="../slideLayouts/slideLayout2.xml"/><Relationship Id="rId21" Type="http://schemas.openxmlformats.org/officeDocument/2006/relationships/image" Target="../media/image32.jpeg"/><Relationship Id="rId7" Type="http://schemas.openxmlformats.org/officeDocument/2006/relationships/image" Target="../media/image18.jpeg"/><Relationship Id="rId12" Type="http://schemas.openxmlformats.org/officeDocument/2006/relationships/image" Target="../media/image23.jpeg"/><Relationship Id="rId17" Type="http://schemas.openxmlformats.org/officeDocument/2006/relationships/image" Target="../media/image28.jpeg"/><Relationship Id="rId25" Type="http://schemas.openxmlformats.org/officeDocument/2006/relationships/image" Target="../media/image5.png"/><Relationship Id="rId2" Type="http://schemas.openxmlformats.org/officeDocument/2006/relationships/audio" Target="../media/media7.m4a"/><Relationship Id="rId16" Type="http://schemas.openxmlformats.org/officeDocument/2006/relationships/image" Target="../media/image27.jpeg"/><Relationship Id="rId20" Type="http://schemas.openxmlformats.org/officeDocument/2006/relationships/image" Target="../media/image31.jpeg"/><Relationship Id="rId1" Type="http://schemas.microsoft.com/office/2007/relationships/media" Target="../media/media7.m4a"/><Relationship Id="rId6" Type="http://schemas.openxmlformats.org/officeDocument/2006/relationships/image" Target="../media/image17.png"/><Relationship Id="rId11" Type="http://schemas.openxmlformats.org/officeDocument/2006/relationships/image" Target="../media/image22.jpeg"/><Relationship Id="rId24" Type="http://schemas.openxmlformats.org/officeDocument/2006/relationships/image" Target="../media/image35.JPG"/><Relationship Id="rId5" Type="http://schemas.openxmlformats.org/officeDocument/2006/relationships/image" Target="../media/image16.JPG"/><Relationship Id="rId15" Type="http://schemas.openxmlformats.org/officeDocument/2006/relationships/image" Target="../media/image26.jpeg"/><Relationship Id="rId23" Type="http://schemas.openxmlformats.org/officeDocument/2006/relationships/image" Target="../media/image34.jpeg"/><Relationship Id="rId10" Type="http://schemas.openxmlformats.org/officeDocument/2006/relationships/image" Target="../media/image21.jpeg"/><Relationship Id="rId19" Type="http://schemas.openxmlformats.org/officeDocument/2006/relationships/image" Target="../media/image30.jpeg"/><Relationship Id="rId4" Type="http://schemas.openxmlformats.org/officeDocument/2006/relationships/notesSlide" Target="../notesSlides/notesSlide11.xml"/><Relationship Id="rId9" Type="http://schemas.openxmlformats.org/officeDocument/2006/relationships/image" Target="../media/image20.jpeg"/><Relationship Id="rId14" Type="http://schemas.openxmlformats.org/officeDocument/2006/relationships/image" Target="../media/image25.jpeg"/><Relationship Id="rId22" Type="http://schemas.openxmlformats.org/officeDocument/2006/relationships/image" Target="../media/image33.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5.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ideo" Target="https://www.youtube.com/embed/LbKGLJPp6ww" TargetMode="External"/><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video" Target="https://www.youtube.com/embed/iHMl70ZmxIQ" TargetMode="External"/><Relationship Id="rId5" Type="http://schemas.openxmlformats.org/officeDocument/2006/relationships/image" Target="../media/image38.jpe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5.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ideo" Target="https://www.youtube.com/embed/kjHqJQ8sxs4" TargetMode="External"/><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8" Type="http://schemas.openxmlformats.org/officeDocument/2006/relationships/hyperlink" Target="https://global.oup.com/education/content/primary/series/rwi/parents" TargetMode="External"/><Relationship Id="rId3" Type="http://schemas.openxmlformats.org/officeDocument/2006/relationships/slideLayout" Target="../slideLayouts/slideLayout2.xml"/><Relationship Id="rId7" Type="http://schemas.openxmlformats.org/officeDocument/2006/relationships/hyperlink" Target="https://www.youtube.com/channel/UCo7fbLgY2oA_cFCIg9GdxtQ?pbjreload=102&amp;edufilter=e6qD2YkdKlsx0usKRcahrA" TargetMode="Externa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hyperlink" Target="https://www.ruthmiskin.com/en/find-out-more/parents/" TargetMode="External"/><Relationship Id="rId5" Type="http://schemas.openxmlformats.org/officeDocument/2006/relationships/hyperlink" Target="https://www.google.com/search?q=ruth+miskin+how+to+pronounce+sounds&amp;rlz=1C1GCEA_enGB793GB793&amp;oq=ruth+miskin+how+to+pronounce+sounds&amp;aqs=chrome..69i57j0.8112j0j7&amp;sourceid=chrome&amp;ie=UTF-8#kpvalbx=_QGhkX9T5LMfXgQbShY-gDA37" TargetMode="External"/><Relationship Id="rId4" Type="http://schemas.openxmlformats.org/officeDocument/2006/relationships/notesSlide" Target="../notesSlides/notesSlide17.xml"/><Relationship Id="rId9"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hyperlink" Target="mailto:office@sma.odbst.org" TargetMode="External"/><Relationship Id="rId4"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dirty="0"/>
              <a:t>Welcome</a:t>
            </a:r>
            <a:endParaRPr lang="en-GB" dirty="0"/>
          </a:p>
        </p:txBody>
      </p:sp>
      <p:sp>
        <p:nvSpPr>
          <p:cNvPr id="4" name="Content Placeholder 3"/>
          <p:cNvSpPr>
            <a:spLocks noGrp="1"/>
          </p:cNvSpPr>
          <p:nvPr>
            <p:ph idx="1"/>
          </p:nvPr>
        </p:nvSpPr>
        <p:spPr/>
        <p:txBody>
          <a:bodyPr/>
          <a:lstStyle/>
          <a:p>
            <a:endParaRPr lang="en-US" dirty="0"/>
          </a:p>
          <a:p>
            <a:pPr algn="ctr"/>
            <a:r>
              <a:rPr lang="en-US" sz="4800" dirty="0"/>
              <a:t>Year 1 Read Write Inc. Information Presentation</a:t>
            </a:r>
            <a:endParaRPr lang="en-GB" sz="4800"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07879" y="5821363"/>
            <a:ext cx="609600" cy="609600"/>
          </a:xfrm>
          <a:prstGeom prst="rect">
            <a:avLst/>
          </a:prstGeom>
        </p:spPr>
      </p:pic>
    </p:spTree>
    <p:extLst>
      <p:ext uri="{BB962C8B-B14F-4D97-AF65-F5344CB8AC3E}">
        <p14:creationId xmlns:p14="http://schemas.microsoft.com/office/powerpoint/2010/main" val="798920030"/>
      </p:ext>
    </p:extLst>
  </p:cSld>
  <p:clrMapOvr>
    <a:masterClrMapping/>
  </p:clrMapOvr>
  <mc:AlternateContent xmlns:mc="http://schemas.openxmlformats.org/markup-compatibility/2006" xmlns:p14="http://schemas.microsoft.com/office/powerpoint/2010/main">
    <mc:Choice Requires="p14">
      <p:transition spd="slow" p14:dur="2000" advTm="34204"/>
    </mc:Choice>
    <mc:Fallback xmlns="">
      <p:transition spd="slow" advTm="342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Read, Write Inc. (RWI)</a:t>
            </a:r>
            <a:br>
              <a:rPr lang="en-GB" dirty="0"/>
            </a:br>
            <a:r>
              <a:rPr lang="en-GB" dirty="0"/>
              <a:t>in Year 1 </a:t>
            </a:r>
          </a:p>
        </p:txBody>
      </p:sp>
      <p:sp>
        <p:nvSpPr>
          <p:cNvPr id="5" name="Content Placeholder 4"/>
          <p:cNvSpPr>
            <a:spLocks noGrp="1"/>
          </p:cNvSpPr>
          <p:nvPr>
            <p:ph idx="1"/>
          </p:nvPr>
        </p:nvSpPr>
        <p:spPr/>
        <p:txBody>
          <a:bodyPr/>
          <a:lstStyle/>
          <a:p>
            <a:pPr algn="ctr"/>
            <a:r>
              <a:rPr lang="en-GB" b="1" dirty="0"/>
              <a:t>The Year 1 team that deliver RWI are: </a:t>
            </a:r>
            <a:r>
              <a:rPr lang="en-GB" dirty="0"/>
              <a:t>Miss Blackman, Mrs Hoaen, Mrs Baber, Mrs Hutchinson and Mrs Trotter</a:t>
            </a:r>
          </a:p>
        </p:txBody>
      </p:sp>
      <p:pic>
        <p:nvPicPr>
          <p:cNvPr id="1026" name="Picture 2" descr="F:\DCIM\101EKZE1\101_306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1156" y="3272790"/>
            <a:ext cx="5638796" cy="3171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036646"/>
      </p:ext>
    </p:extLst>
  </p:cSld>
  <p:clrMapOvr>
    <a:masterClrMapping/>
  </p:clrMapOvr>
  <mc:AlternateContent xmlns:mc="http://schemas.openxmlformats.org/markup-compatibility/2006" xmlns:p14="http://schemas.microsoft.com/office/powerpoint/2010/main">
    <mc:Choice Requires="p14">
      <p:transition spd="slow" p14:dur="2000" advTm="18368"/>
    </mc:Choice>
    <mc:Fallback xmlns="">
      <p:transition spd="slow" advTm="18368"/>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Read Write </a:t>
            </a:r>
            <a:r>
              <a:rPr lang="en-GB" dirty="0" err="1"/>
              <a:t>Inc</a:t>
            </a:r>
            <a:r>
              <a:rPr lang="en-GB" dirty="0"/>
              <a:t>?</a:t>
            </a:r>
          </a:p>
        </p:txBody>
      </p:sp>
      <p:sp>
        <p:nvSpPr>
          <p:cNvPr id="3" name="Content Placeholder 2"/>
          <p:cNvSpPr>
            <a:spLocks noGrp="1"/>
          </p:cNvSpPr>
          <p:nvPr>
            <p:ph idx="1"/>
          </p:nvPr>
        </p:nvSpPr>
        <p:spPr>
          <a:xfrm>
            <a:off x="457200" y="1600200"/>
            <a:ext cx="8229600" cy="4933950"/>
          </a:xfrm>
        </p:spPr>
        <p:txBody>
          <a:bodyPr>
            <a:normAutofit/>
          </a:bodyPr>
          <a:lstStyle/>
          <a:p>
            <a:pPr marL="457200" indent="-457200">
              <a:buFont typeface="Arial" panose="020B0604020202020204" pitchFamily="34" charset="0"/>
              <a:buChar char="•"/>
            </a:pPr>
            <a:r>
              <a:rPr lang="en-GB" dirty="0"/>
              <a:t>The </a:t>
            </a:r>
            <a:r>
              <a:rPr lang="en-GB" i="1" dirty="0"/>
              <a:t>Read Write Inc. </a:t>
            </a:r>
            <a:r>
              <a:rPr lang="en-GB" dirty="0"/>
              <a:t>Phonics programme is for primary school children learning to read and write. </a:t>
            </a:r>
          </a:p>
          <a:p>
            <a:pPr marL="457200" indent="-457200">
              <a:buFont typeface="Arial" panose="020B0604020202020204" pitchFamily="34" charset="0"/>
              <a:buChar char="•"/>
            </a:pPr>
            <a:r>
              <a:rPr lang="en-GB" dirty="0"/>
              <a:t>It enables your child to become a confident and fluent reader. </a:t>
            </a:r>
          </a:p>
          <a:p>
            <a:pPr marL="457200" indent="-457200">
              <a:buFont typeface="Arial" panose="020B0604020202020204" pitchFamily="34" charset="0"/>
              <a:buChar char="•"/>
            </a:pPr>
            <a:r>
              <a:rPr lang="en-GB" dirty="0"/>
              <a:t>Children are taught in ability groups and regularly assessed.</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93811" y="5727700"/>
            <a:ext cx="609600" cy="609600"/>
          </a:xfrm>
          <a:prstGeom prst="rect">
            <a:avLst/>
          </a:prstGeom>
        </p:spPr>
      </p:pic>
    </p:spTree>
    <p:extLst>
      <p:ext uri="{BB962C8B-B14F-4D97-AF65-F5344CB8AC3E}">
        <p14:creationId xmlns:p14="http://schemas.microsoft.com/office/powerpoint/2010/main" val="428792130"/>
      </p:ext>
    </p:extLst>
  </p:cSld>
  <p:clrMapOvr>
    <a:masterClrMapping/>
  </p:clrMapOvr>
  <mc:AlternateContent xmlns:mc="http://schemas.openxmlformats.org/markup-compatibility/2006" xmlns:p14="http://schemas.microsoft.com/office/powerpoint/2010/main">
    <mc:Choice Requires="p14">
      <p:transition spd="slow" p14:dur="2000" advTm="23640"/>
    </mc:Choice>
    <mc:Fallback xmlns="">
      <p:transition spd="slow" advTm="236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overview of the RWI programme</a:t>
            </a:r>
          </a:p>
        </p:txBody>
      </p:sp>
      <p:sp>
        <p:nvSpPr>
          <p:cNvPr id="3" name="Content Placeholder 2"/>
          <p:cNvSpPr>
            <a:spLocks noGrp="1"/>
          </p:cNvSpPr>
          <p:nvPr>
            <p:ph idx="1"/>
          </p:nvPr>
        </p:nvSpPr>
        <p:spPr/>
        <p:txBody>
          <a:bodyPr>
            <a:normAutofit/>
          </a:bodyPr>
          <a:lstStyle/>
          <a:p>
            <a:r>
              <a:rPr lang="en-GB" sz="1600" b="1" dirty="0"/>
              <a:t>*Please note the video states that children bring home the RWI book they are reading in class.  At St Mary’s we do not send these books home with the children, (they are only used in class) instead we send home a book from a different reading scheme that is matched by level to the one they are reading in class.</a:t>
            </a:r>
          </a:p>
          <a:p>
            <a:endParaRPr lang="en-GB" sz="1600" b="1" dirty="0"/>
          </a:p>
        </p:txBody>
      </p:sp>
      <p:pic>
        <p:nvPicPr>
          <p:cNvPr id="4" name="sjlPILhk7bQ"/>
          <p:cNvPicPr>
            <a:picLocks noRot="1" noChangeAspect="1"/>
          </p:cNvPicPr>
          <p:nvPr>
            <a:videoFile r:link="rId1"/>
          </p:nvPr>
        </p:nvPicPr>
        <p:blipFill>
          <a:blip r:embed="rId4"/>
          <a:stretch>
            <a:fillRect/>
          </a:stretch>
        </p:blipFill>
        <p:spPr>
          <a:xfrm>
            <a:off x="1630680" y="2819717"/>
            <a:ext cx="6202680" cy="3489008"/>
          </a:xfrm>
          <a:prstGeom prst="rect">
            <a:avLst/>
          </a:prstGeom>
        </p:spPr>
      </p:pic>
    </p:spTree>
    <p:extLst>
      <p:ext uri="{BB962C8B-B14F-4D97-AF65-F5344CB8AC3E}">
        <p14:creationId xmlns:p14="http://schemas.microsoft.com/office/powerpoint/2010/main" val="2752582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840" y="274638"/>
            <a:ext cx="8275320" cy="1142682"/>
          </a:xfrm>
        </p:spPr>
        <p:txBody>
          <a:bodyPr>
            <a:normAutofit fontScale="90000"/>
          </a:bodyPr>
          <a:lstStyle/>
          <a:p>
            <a:r>
              <a:rPr lang="en-GB" dirty="0"/>
              <a:t>How is the programme used in our school?</a:t>
            </a:r>
            <a:br>
              <a:rPr lang="en-GB" dirty="0"/>
            </a:br>
            <a:endParaRPr lang="en-GB" dirty="0"/>
          </a:p>
        </p:txBody>
      </p:sp>
      <p:sp>
        <p:nvSpPr>
          <p:cNvPr id="3" name="Content Placeholder 2"/>
          <p:cNvSpPr>
            <a:spLocks noGrp="1"/>
          </p:cNvSpPr>
          <p:nvPr>
            <p:ph idx="1"/>
          </p:nvPr>
        </p:nvSpPr>
        <p:spPr>
          <a:xfrm>
            <a:off x="213360" y="1661160"/>
            <a:ext cx="8473440" cy="4465003"/>
          </a:xfrm>
        </p:spPr>
        <p:txBody>
          <a:bodyPr>
            <a:noAutofit/>
          </a:bodyPr>
          <a:lstStyle/>
          <a:p>
            <a:pPr marL="457200" indent="-457200">
              <a:buFont typeface="Arial" panose="020B0604020202020204" pitchFamily="34" charset="0"/>
              <a:buChar char="•"/>
            </a:pPr>
            <a:r>
              <a:rPr lang="en-GB" sz="2400" dirty="0">
                <a:solidFill>
                  <a:srgbClr val="000000"/>
                </a:solidFill>
              </a:rPr>
              <a:t>The programme is systematic and lively which keeps the children engaged </a:t>
            </a:r>
          </a:p>
          <a:p>
            <a:pPr marL="457200" indent="-457200">
              <a:buFont typeface="Arial" panose="020B0604020202020204" pitchFamily="34" charset="0"/>
              <a:buChar char="•"/>
            </a:pPr>
            <a:r>
              <a:rPr lang="en-GB" sz="2400" dirty="0">
                <a:solidFill>
                  <a:srgbClr val="000000"/>
                </a:solidFill>
              </a:rPr>
              <a:t>It is organised by our Reading Leader Miss King.</a:t>
            </a:r>
          </a:p>
          <a:p>
            <a:pPr marL="457200" indent="-457200">
              <a:buFont typeface="Arial" panose="020B0604020202020204" pitchFamily="34" charset="0"/>
              <a:buChar char="•"/>
            </a:pPr>
            <a:r>
              <a:rPr lang="en-GB" sz="2400" dirty="0">
                <a:solidFill>
                  <a:srgbClr val="000000"/>
                </a:solidFill>
              </a:rPr>
              <a:t>All  of our staff  who teach RWI (Teachers and Teaching Assistants) are trained together by the Reading Leader as well as receiving additional training and support from a RWI regional trainer.</a:t>
            </a:r>
          </a:p>
          <a:p>
            <a:pPr marL="457200" indent="-457200">
              <a:buFont typeface="Arial" panose="020B0604020202020204" pitchFamily="34" charset="0"/>
              <a:buChar char="•"/>
            </a:pPr>
            <a:r>
              <a:rPr lang="en-GB" sz="2400" dirty="0">
                <a:solidFill>
                  <a:srgbClr val="000000"/>
                </a:solidFill>
              </a:rPr>
              <a:t>Your child will read and write for an hour each day and they are grouped according to their reading level. </a:t>
            </a:r>
          </a:p>
          <a:p>
            <a:pPr marL="457200" indent="-457200">
              <a:buFont typeface="Arial" panose="020B0604020202020204" pitchFamily="34" charset="0"/>
              <a:buChar char="•"/>
            </a:pPr>
            <a:r>
              <a:rPr lang="en-GB" sz="2400" dirty="0">
                <a:solidFill>
                  <a:srgbClr val="000000"/>
                </a:solidFill>
              </a:rPr>
              <a:t>If your child needs any extra support to maintain progress, they will work with a member of staff doing short phonic interventions.</a:t>
            </a:r>
          </a:p>
          <a:p>
            <a:endParaRPr lang="en-GB" dirty="0"/>
          </a:p>
          <a:p>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2803964" y="6065203"/>
            <a:ext cx="609600" cy="609600"/>
          </a:xfrm>
          <a:prstGeom prst="rect">
            <a:avLst/>
          </a:prstGeom>
        </p:spPr>
      </p:pic>
    </p:spTree>
    <p:extLst>
      <p:ext uri="{BB962C8B-B14F-4D97-AF65-F5344CB8AC3E}">
        <p14:creationId xmlns:p14="http://schemas.microsoft.com/office/powerpoint/2010/main" val="526011535"/>
      </p:ext>
    </p:extLst>
  </p:cSld>
  <p:clrMapOvr>
    <a:masterClrMapping/>
  </p:clrMapOvr>
  <mc:AlternateContent xmlns:mc="http://schemas.openxmlformats.org/markup-compatibility/2006" xmlns:p14="http://schemas.microsoft.com/office/powerpoint/2010/main">
    <mc:Choice Requires="p14">
      <p:transition spd="slow" p14:dur="2000" advTm="38753"/>
    </mc:Choice>
    <mc:Fallback xmlns="">
      <p:transition spd="slow" advTm="387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normAutofit/>
          </a:bodyPr>
          <a:lstStyle/>
          <a:p>
            <a:r>
              <a:rPr lang="en-US" sz="2800"/>
              <a:t>How does </a:t>
            </a:r>
            <a:r>
              <a:rPr lang="en-US" sz="2800" dirty="0"/>
              <a:t>phonics help us read? </a:t>
            </a:r>
            <a:endParaRPr lang="en-GB" sz="2800" dirty="0">
              <a:latin typeface="Arial" charset="0"/>
            </a:endParaRPr>
          </a:p>
        </p:txBody>
      </p:sp>
      <p:sp>
        <p:nvSpPr>
          <p:cNvPr id="20483" name="Content Placeholder 2"/>
          <p:cNvSpPr>
            <a:spLocks noGrp="1"/>
          </p:cNvSpPr>
          <p:nvPr>
            <p:ph idx="1"/>
          </p:nvPr>
        </p:nvSpPr>
        <p:spPr>
          <a:xfrm>
            <a:off x="457200" y="1859017"/>
            <a:ext cx="8229600" cy="4525963"/>
          </a:xfrm>
        </p:spPr>
        <p:txBody>
          <a:bodyPr>
            <a:normAutofit/>
          </a:bodyPr>
          <a:lstStyle/>
          <a:p>
            <a:r>
              <a:rPr lang="en-GB" dirty="0"/>
              <a:t>Say “hello” to Fred. </a:t>
            </a:r>
          </a:p>
          <a:p>
            <a:endParaRPr lang="en-GB" dirty="0"/>
          </a:p>
          <a:p>
            <a:pPr>
              <a:buFontTx/>
              <a:buNone/>
            </a:pPr>
            <a:r>
              <a:rPr lang="en-GB" dirty="0">
                <a:solidFill>
                  <a:srgbClr val="0070C0"/>
                </a:solidFill>
              </a:rPr>
              <a:t>Fred can </a:t>
            </a:r>
            <a:r>
              <a:rPr lang="en-GB" i="1" dirty="0">
                <a:solidFill>
                  <a:srgbClr val="0070C0"/>
                </a:solidFill>
              </a:rPr>
              <a:t>only </a:t>
            </a:r>
            <a:r>
              <a:rPr lang="en-GB" dirty="0">
                <a:solidFill>
                  <a:srgbClr val="0070C0"/>
                </a:solidFill>
              </a:rPr>
              <a:t>talk in sounds...</a:t>
            </a:r>
          </a:p>
          <a:p>
            <a:pPr>
              <a:buFontTx/>
              <a:buNone/>
            </a:pPr>
            <a:endParaRPr lang="en-GB" dirty="0"/>
          </a:p>
          <a:p>
            <a:pPr>
              <a:buFontTx/>
              <a:buNone/>
            </a:pPr>
            <a:r>
              <a:rPr lang="en-GB" dirty="0"/>
              <a:t>He says “</a:t>
            </a:r>
            <a:r>
              <a:rPr lang="en-GB" i="1" dirty="0" err="1"/>
              <a:t>m_a_t</a:t>
            </a:r>
            <a:r>
              <a:rPr lang="en-GB" i="1" dirty="0"/>
              <a:t>.” </a:t>
            </a:r>
            <a:r>
              <a:rPr lang="en-GB" dirty="0"/>
              <a:t>Not </a:t>
            </a:r>
            <a:r>
              <a:rPr lang="en-GB" b="1" dirty="0"/>
              <a:t>mat.</a:t>
            </a:r>
            <a:endParaRPr lang="en-GB" dirty="0"/>
          </a:p>
          <a:p>
            <a:pPr>
              <a:buFontTx/>
              <a:buNone/>
            </a:pPr>
            <a:endParaRPr lang="en-GB" dirty="0">
              <a:solidFill>
                <a:srgbClr val="0070C0"/>
              </a:solidFill>
            </a:endParaRPr>
          </a:p>
          <a:p>
            <a:pPr>
              <a:buFontTx/>
              <a:buNone/>
            </a:pPr>
            <a:r>
              <a:rPr lang="en-GB" dirty="0">
                <a:solidFill>
                  <a:srgbClr val="0070C0"/>
                </a:solidFill>
              </a:rPr>
              <a:t>We call this </a:t>
            </a:r>
            <a:r>
              <a:rPr lang="en-GB" i="1" dirty="0">
                <a:solidFill>
                  <a:srgbClr val="0070C0"/>
                </a:solidFill>
              </a:rPr>
              <a:t>Fred Talk.</a:t>
            </a:r>
          </a:p>
          <a:p>
            <a:pPr>
              <a:buFont typeface="Wingdings" charset="0"/>
              <a:buNone/>
            </a:pPr>
            <a:endParaRPr lang="en-GB" sz="3600" dirty="0"/>
          </a:p>
          <a:p>
            <a:pPr>
              <a:buFont typeface="Wingdings" charset="0"/>
              <a:buNone/>
            </a:pPr>
            <a:endParaRPr lang="en-GB" sz="2800" dirty="0">
              <a:latin typeface="Arial" charset="0"/>
            </a:endParaRPr>
          </a:p>
          <a:p>
            <a:pPr>
              <a:buFont typeface="Wingdings" charset="0"/>
              <a:buNone/>
            </a:pPr>
            <a:endParaRPr lang="en-GB" dirty="0">
              <a:latin typeface="Arial" charset="0"/>
            </a:endParaRPr>
          </a:p>
        </p:txBody>
      </p:sp>
      <p:pic>
        <p:nvPicPr>
          <p:cNvPr id="2" name="Picture 1" descr="Screen Shot 2014-08-12 at 16.26.4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88364" y="1859017"/>
            <a:ext cx="2417891" cy="2179507"/>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92509" y="6001825"/>
            <a:ext cx="609600" cy="609600"/>
          </a:xfrm>
          <a:prstGeom prst="rect">
            <a:avLst/>
          </a:prstGeom>
        </p:spPr>
      </p:pic>
    </p:spTree>
    <p:extLst>
      <p:ext uri="{BB962C8B-B14F-4D97-AF65-F5344CB8AC3E}">
        <p14:creationId xmlns:p14="http://schemas.microsoft.com/office/powerpoint/2010/main" val="845749467"/>
      </p:ext>
    </p:extLst>
  </p:cSld>
  <p:clrMapOvr>
    <a:masterClrMapping/>
  </p:clrMapOvr>
  <mc:AlternateContent xmlns:mc="http://schemas.openxmlformats.org/markup-compatibility/2006" xmlns:p14="http://schemas.microsoft.com/office/powerpoint/2010/main">
    <mc:Choice Requires="p14">
      <p:transition spd="slow" p14:dur="2000" advTm="23706"/>
    </mc:Choice>
    <mc:Fallback xmlns="">
      <p:transition spd="slow" advTm="237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0483">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4"/>
                </p:tgtEl>
              </p:cMediaNode>
            </p:audio>
          </p:childTnLst>
        </p:cTn>
      </p:par>
    </p:tnLst>
    <p:bldLst>
      <p:bldP spid="2048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a:t>
            </a:r>
          </a:p>
        </p:txBody>
      </p:sp>
      <p:pic>
        <p:nvPicPr>
          <p:cNvPr id="4" name="Content Placeholder 3" descr="Screen Shot 2014-08-12 at 16.26.47.png"/>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457200" y="1874838"/>
            <a:ext cx="3634978" cy="3276600"/>
          </a:xfrm>
          <a:prstGeom prst="rect">
            <a:avLst/>
          </a:prstGeom>
        </p:spPr>
      </p:pic>
      <p:pic>
        <p:nvPicPr>
          <p:cNvPr id="6"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34113" y="2752725"/>
            <a:ext cx="1827212"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109872" y="5807075"/>
            <a:ext cx="609600" cy="609600"/>
          </a:xfrm>
          <a:prstGeom prst="rect">
            <a:avLst/>
          </a:prstGeom>
        </p:spPr>
      </p:pic>
    </p:spTree>
    <p:extLst>
      <p:ext uri="{BB962C8B-B14F-4D97-AF65-F5344CB8AC3E}">
        <p14:creationId xmlns:p14="http://schemas.microsoft.com/office/powerpoint/2010/main" val="2853832342"/>
      </p:ext>
    </p:extLst>
  </p:cSld>
  <p:clrMapOvr>
    <a:masterClrMapping/>
  </p:clrMapOvr>
  <mc:AlternateContent xmlns:mc="http://schemas.openxmlformats.org/markup-compatibility/2006" xmlns:p14="http://schemas.microsoft.com/office/powerpoint/2010/main">
    <mc:Choice Requires="p14">
      <p:transition spd="slow" p14:dur="2000" advTm="20965"/>
    </mc:Choice>
    <mc:Fallback xmlns="">
      <p:transition spd="slow" advTm="209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This useful video will help you teach your child how to spell using Fred Fingers</a:t>
            </a:r>
          </a:p>
        </p:txBody>
      </p:sp>
      <p:pic>
        <p:nvPicPr>
          <p:cNvPr id="4" name="absSgYIPCns"/>
          <p:cNvPicPr>
            <a:picLocks noGrp="1" noRot="1" noChangeAspect="1"/>
          </p:cNvPicPr>
          <p:nvPr>
            <p:ph idx="1"/>
            <a:videoFile r:link="rId1"/>
          </p:nvPr>
        </p:nvPicPr>
        <p:blipFill>
          <a:blip r:embed="rId4"/>
          <a:stretch>
            <a:fillRect/>
          </a:stretch>
        </p:blipFill>
        <p:spPr>
          <a:xfrm>
            <a:off x="1203960" y="1979295"/>
            <a:ext cx="6370319" cy="3583305"/>
          </a:xfrm>
          <a:prstGeom prst="rect">
            <a:avLst/>
          </a:prstGeom>
        </p:spPr>
      </p:pic>
    </p:spTree>
    <p:extLst>
      <p:ext uri="{BB962C8B-B14F-4D97-AF65-F5344CB8AC3E}">
        <p14:creationId xmlns:p14="http://schemas.microsoft.com/office/powerpoint/2010/main" val="1927831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ea typeface="ＭＳ Ｐゴシック" pitchFamily="34" charset="-128"/>
              </a:rPr>
              <a:t>The complex English alphabetic code</a:t>
            </a:r>
            <a:endParaRPr lang="en-GB" dirty="0"/>
          </a:p>
        </p:txBody>
      </p:sp>
      <p:pic>
        <p:nvPicPr>
          <p:cNvPr id="4" name="Content Placeholder 3"/>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1962150" y="1555107"/>
            <a:ext cx="4933950" cy="154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a:xfrm>
            <a:off x="2057400" y="3097427"/>
            <a:ext cx="4838700" cy="1037064"/>
          </a:xfrm>
          <a:prstGeom prst="rect">
            <a:avLst/>
          </a:prstGeom>
        </p:spPr>
      </p:pic>
      <p:pic>
        <p:nvPicPr>
          <p:cNvPr id="6"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57400" y="4134491"/>
            <a:ext cx="4768850" cy="112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57400" y="5403850"/>
            <a:ext cx="4657725" cy="1243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57200" y="5720627"/>
            <a:ext cx="609600" cy="609600"/>
          </a:xfrm>
          <a:prstGeom prst="rect">
            <a:avLst/>
          </a:prstGeom>
        </p:spPr>
      </p:pic>
    </p:spTree>
    <p:extLst>
      <p:ext uri="{BB962C8B-B14F-4D97-AF65-F5344CB8AC3E}">
        <p14:creationId xmlns:p14="http://schemas.microsoft.com/office/powerpoint/2010/main" val="3545232615"/>
      </p:ext>
    </p:extLst>
  </p:cSld>
  <p:clrMapOvr>
    <a:masterClrMapping/>
  </p:clrMapOvr>
  <mc:AlternateContent xmlns:mc="http://schemas.openxmlformats.org/markup-compatibility/2006" xmlns:p14="http://schemas.microsoft.com/office/powerpoint/2010/main">
    <mc:Choice Requires="p14">
      <p:transition spd="slow" p14:dur="2000" advTm="45177"/>
    </mc:Choice>
    <mc:Fallback xmlns="">
      <p:transition spd="slow" advTm="451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the video to watch how to say the set 1 sounds correctly</a:t>
            </a:r>
          </a:p>
        </p:txBody>
      </p:sp>
      <p:pic>
        <p:nvPicPr>
          <p:cNvPr id="4" name="TkXcabDUg7Q"/>
          <p:cNvPicPr>
            <a:picLocks noGrp="1" noRot="1" noChangeAspect="1"/>
          </p:cNvPicPr>
          <p:nvPr>
            <p:ph idx="1"/>
            <a:videoFile r:link="rId1"/>
          </p:nvPr>
        </p:nvPicPr>
        <p:blipFill>
          <a:blip r:embed="rId4"/>
          <a:stretch>
            <a:fillRect/>
          </a:stretch>
        </p:blipFill>
        <p:spPr>
          <a:xfrm>
            <a:off x="1645920" y="2376488"/>
            <a:ext cx="5908038" cy="3323272"/>
          </a:xfrm>
          <a:prstGeom prst="rect">
            <a:avLst/>
          </a:prstGeom>
        </p:spPr>
      </p:pic>
    </p:spTree>
    <p:extLst>
      <p:ext uri="{BB962C8B-B14F-4D97-AF65-F5344CB8AC3E}">
        <p14:creationId xmlns:p14="http://schemas.microsoft.com/office/powerpoint/2010/main" val="497317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1</a:t>
            </a:r>
          </a:p>
        </p:txBody>
      </p:sp>
      <p:pic>
        <p:nvPicPr>
          <p:cNvPr id="12" name="Content Placeholder 11"/>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5467464" y="4017382"/>
            <a:ext cx="3020209" cy="1698867"/>
          </a:xfrm>
        </p:spPr>
      </p:pic>
      <p:pic>
        <p:nvPicPr>
          <p:cNvPr id="4" name="Picture 8" descr="C:\Users\Davina\Pictures\RWI\RedDittyBook.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750" y="1700213"/>
            <a:ext cx="1050925"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92"/>
          <p:cNvGrpSpPr>
            <a:grpSpLocks/>
          </p:cNvGrpSpPr>
          <p:nvPr/>
        </p:nvGrpSpPr>
        <p:grpSpPr bwMode="auto">
          <a:xfrm>
            <a:off x="3463925" y="2565400"/>
            <a:ext cx="1127125" cy="1296988"/>
            <a:chOff x="1219200" y="2590800"/>
            <a:chExt cx="1289195" cy="888670"/>
          </a:xfrm>
        </p:grpSpPr>
        <p:pic>
          <p:nvPicPr>
            <p:cNvPr id="6" name="Picture 15" descr="Redken.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295400" y="25908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4" descr="Redken.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447800" y="27432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5" descr="Redken.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600200" y="28956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6" descr="Redken.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52600" y="30480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4" descr="Elvis.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828800" y="2819400"/>
              <a:ext cx="679595"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9" descr="Abadfox.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219200" y="2895600"/>
              <a:ext cx="685800" cy="480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Group 70"/>
          <p:cNvGrpSpPr>
            <a:grpSpLocks/>
          </p:cNvGrpSpPr>
          <p:nvPr/>
        </p:nvGrpSpPr>
        <p:grpSpPr bwMode="auto">
          <a:xfrm>
            <a:off x="5811838" y="2196118"/>
            <a:ext cx="2384425" cy="1516063"/>
            <a:chOff x="685800" y="2667000"/>
            <a:chExt cx="1636552" cy="1271588"/>
          </a:xfrm>
        </p:grpSpPr>
        <p:pic>
          <p:nvPicPr>
            <p:cNvPr id="31" name="Picture 36" descr="Thepoorgoose.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219200" y="2819400"/>
              <a:ext cx="685800" cy="48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7" descr="Theholeinthehill.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676400" y="3048000"/>
              <a:ext cx="6459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8" descr="Thepoorgoose.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914400" y="3124200"/>
              <a:ext cx="762000" cy="53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9" descr="Thejarofoil.jp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762000" y="2667000"/>
              <a:ext cx="762000" cy="53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40" descr="Theholeinthehill.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685800" y="2971800"/>
              <a:ext cx="488950"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41" descr="Thepoorgoose.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762000" y="3429000"/>
              <a:ext cx="6459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42" descr="Thejarofoil.jp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371600" y="3429000"/>
              <a:ext cx="685800" cy="485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97" descr="Jellybean.jpg"/>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996950" y="3595688"/>
              <a:ext cx="48895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6" name="Group 73"/>
          <p:cNvGrpSpPr>
            <a:grpSpLocks/>
          </p:cNvGrpSpPr>
          <p:nvPr/>
        </p:nvGrpSpPr>
        <p:grpSpPr bwMode="auto">
          <a:xfrm>
            <a:off x="1412875" y="2136775"/>
            <a:ext cx="1755775" cy="1427163"/>
            <a:chOff x="1066800" y="1143000"/>
            <a:chExt cx="1889882" cy="1174376"/>
          </a:xfrm>
        </p:grpSpPr>
        <p:pic>
          <p:nvPicPr>
            <p:cNvPr id="47" name="Picture 6" descr="Skateboardsid.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1066800" y="1828800"/>
              <a:ext cx="685800" cy="48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5" descr="Sixfish.jpg"/>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1828800" y="1371600"/>
              <a:ext cx="762000" cy="53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 name="Picture 14" descr="Chips.jpg"/>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1600200" y="1676400"/>
              <a:ext cx="6459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21" descr="Onthebus.jpg"/>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2209800" y="1676400"/>
              <a:ext cx="746882"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22" descr="Pipspizza.jpg"/>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1600200" y="1447800"/>
              <a:ext cx="760589"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49" descr="Tugtug.jpg"/>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1447800" y="1143000"/>
              <a:ext cx="669876"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3" name="Picture 8" descr="C:\Users\Davina\Pictures\RWI\RedDittyBook.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1350" y="2060575"/>
            <a:ext cx="1050925"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 descr="C:\Users\Davina\Pictures\RWI\GW covers\image001.jpg"/>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2419350" y="1557338"/>
            <a:ext cx="939800" cy="130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4" descr="C:\Users\Davina\Pictures\RWI\GW covers\image002.jpg"/>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971925" y="2097088"/>
            <a:ext cx="947738"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4" descr="C:\Users\Davina\Pictures\RWI\GW covers\image006.jpg"/>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7588189" y="1740938"/>
            <a:ext cx="1001713" cy="141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78908" y="4200073"/>
            <a:ext cx="4085600" cy="2298150"/>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a:stretch>
            <a:fillRect/>
          </a:stretch>
        </p:blipFill>
        <p:spPr>
          <a:xfrm>
            <a:off x="6701033" y="5928561"/>
            <a:ext cx="609600" cy="609600"/>
          </a:xfrm>
          <a:prstGeom prst="rect">
            <a:avLst/>
          </a:prstGeom>
        </p:spPr>
      </p:pic>
    </p:spTree>
    <p:extLst>
      <p:ext uri="{BB962C8B-B14F-4D97-AF65-F5344CB8AC3E}">
        <p14:creationId xmlns:p14="http://schemas.microsoft.com/office/powerpoint/2010/main" val="1023292774"/>
      </p:ext>
    </p:extLst>
  </p:cSld>
  <p:clrMapOvr>
    <a:masterClrMapping/>
  </p:clrMapOvr>
  <mc:AlternateContent xmlns:mc="http://schemas.openxmlformats.org/markup-compatibility/2006" xmlns:p14="http://schemas.microsoft.com/office/powerpoint/2010/main">
    <mc:Choice Requires="p14">
      <p:transition spd="slow" p14:dur="2000" advTm="34960"/>
    </mc:Choice>
    <mc:Fallback xmlns="">
      <p:transition spd="slow" advTm="34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The Year 1 Phonics Screening Check </a:t>
            </a:r>
          </a:p>
        </p:txBody>
      </p:sp>
      <p:sp>
        <p:nvSpPr>
          <p:cNvPr id="3" name="Content Placeholder 2"/>
          <p:cNvSpPr>
            <a:spLocks noGrp="1"/>
          </p:cNvSpPr>
          <p:nvPr>
            <p:ph idx="1"/>
          </p:nvPr>
        </p:nvSpPr>
        <p:spPr>
          <a:xfrm>
            <a:off x="259080" y="1417638"/>
            <a:ext cx="8610600" cy="5089842"/>
          </a:xfrm>
        </p:spPr>
        <p:txBody>
          <a:bodyPr>
            <a:normAutofit fontScale="25000" lnSpcReduction="20000"/>
          </a:bodyPr>
          <a:lstStyle/>
          <a:p>
            <a:endParaRPr lang="en-GB" sz="9800" dirty="0"/>
          </a:p>
          <a:p>
            <a:r>
              <a:rPr lang="en-GB" sz="9800" dirty="0"/>
              <a:t>In June your child will take the Phonics Screening Check.</a:t>
            </a:r>
          </a:p>
          <a:p>
            <a:r>
              <a:rPr lang="en-GB" sz="9800" dirty="0"/>
              <a:t>The Phonics Screening Check is a test for children in Year 1 and is taken in a one-to-one setting with a teacher.</a:t>
            </a:r>
          </a:p>
          <a:p>
            <a:endParaRPr lang="en-GB" sz="9800" dirty="0"/>
          </a:p>
          <a:p>
            <a:r>
              <a:rPr lang="en-GB" sz="9800" dirty="0"/>
              <a:t>Whilst children learn phonics to help them with both word reading and spelling, the Phonics Screening Check only tests their skills at word reading. This is sometimes called </a:t>
            </a:r>
            <a:r>
              <a:rPr lang="en-GB" sz="9800" b="1" dirty="0"/>
              <a:t>decoding</a:t>
            </a:r>
            <a:r>
              <a:rPr lang="en-GB" sz="9800" dirty="0"/>
              <a:t>.</a:t>
            </a:r>
          </a:p>
          <a:p>
            <a:endParaRPr lang="en-GB" sz="9800" dirty="0"/>
          </a:p>
          <a:p>
            <a:r>
              <a:rPr lang="en-GB" sz="9800" dirty="0"/>
              <a:t>During the Phonics Screening Check, your child will be asked to read (decode) 40 words. Most of these words are real words but some are pseudo-words (nonsense words). Pseudo-words are included to ensure that your child is using their decoding skills and not just relying on their memory of words they’ve read before.</a:t>
            </a:r>
          </a:p>
          <a:p>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11263" y="6202680"/>
            <a:ext cx="609600" cy="609600"/>
          </a:xfrm>
          <a:prstGeom prst="rect">
            <a:avLst/>
          </a:prstGeom>
        </p:spPr>
      </p:pic>
    </p:spTree>
    <p:extLst>
      <p:ext uri="{BB962C8B-B14F-4D97-AF65-F5344CB8AC3E}">
        <p14:creationId xmlns:p14="http://schemas.microsoft.com/office/powerpoint/2010/main" val="928687957"/>
      </p:ext>
    </p:extLst>
  </p:cSld>
  <p:clrMapOvr>
    <a:masterClrMapping/>
  </p:clrMapOvr>
  <mc:AlternateContent xmlns:mc="http://schemas.openxmlformats.org/markup-compatibility/2006" xmlns:p14="http://schemas.microsoft.com/office/powerpoint/2010/main">
    <mc:Choice Requires="p14">
      <p:transition spd="slow" p14:dur="2000" advTm="52181"/>
    </mc:Choice>
    <mc:Fallback xmlns="">
      <p:transition spd="slow" advTm="521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Phonics Screening Check</a:t>
            </a:r>
          </a:p>
        </p:txBody>
      </p:sp>
      <p:pic>
        <p:nvPicPr>
          <p:cNvPr id="4" name="LbKGLJPp6ww"/>
          <p:cNvPicPr>
            <a:picLocks noGrp="1" noRot="1" noChangeAspect="1"/>
          </p:cNvPicPr>
          <p:nvPr>
            <p:ph idx="1"/>
            <a:videoFile r:link="rId1"/>
          </p:nvPr>
        </p:nvPicPr>
        <p:blipFill>
          <a:blip r:embed="rId4"/>
          <a:stretch>
            <a:fillRect/>
          </a:stretch>
        </p:blipFill>
        <p:spPr>
          <a:xfrm>
            <a:off x="853440" y="1770698"/>
            <a:ext cx="7283026" cy="4096702"/>
          </a:xfrm>
          <a:prstGeom prst="rect">
            <a:avLst/>
          </a:prstGeom>
        </p:spPr>
      </p:pic>
    </p:spTree>
    <p:extLst>
      <p:ext uri="{BB962C8B-B14F-4D97-AF65-F5344CB8AC3E}">
        <p14:creationId xmlns:p14="http://schemas.microsoft.com/office/powerpoint/2010/main" val="2109659324"/>
      </p:ext>
    </p:extLst>
  </p:cSld>
  <p:clrMapOvr>
    <a:masterClrMapping/>
  </p:clrMapOvr>
  <mc:AlternateContent xmlns:mc="http://schemas.openxmlformats.org/markup-compatibility/2006" xmlns:p14="http://schemas.microsoft.com/office/powerpoint/2010/main">
    <mc:Choice Requires="p14">
      <p:transition spd="slow" p14:dur="2000" advTm="11441"/>
    </mc:Choice>
    <mc:Fallback xmlns="">
      <p:transition spd="slow" advTm="114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Reading at home…</a:t>
            </a:r>
          </a:p>
        </p:txBody>
      </p:sp>
      <p:pic>
        <p:nvPicPr>
          <p:cNvPr id="5" name="Picture 4" descr="Screen Shot 2014-08-12 at 12.32.08.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580029"/>
            <a:ext cx="2754153" cy="2542295"/>
          </a:xfrm>
          <a:prstGeom prst="rect">
            <a:avLst/>
          </a:prstGeom>
        </p:spPr>
      </p:pic>
      <p:pic>
        <p:nvPicPr>
          <p:cNvPr id="3" name="iHMl70ZmxIQ"/>
          <p:cNvPicPr>
            <a:picLocks noRot="1" noChangeAspect="1"/>
          </p:cNvPicPr>
          <p:nvPr>
            <a:videoFile r:link="rId1"/>
          </p:nvPr>
        </p:nvPicPr>
        <p:blipFill>
          <a:blip r:embed="rId5"/>
          <a:stretch>
            <a:fillRect/>
          </a:stretch>
        </p:blipFill>
        <p:spPr>
          <a:xfrm>
            <a:off x="2883917" y="2667000"/>
            <a:ext cx="5608320" cy="3154680"/>
          </a:xfrm>
          <a:prstGeom prst="rect">
            <a:avLst/>
          </a:prstGeom>
        </p:spPr>
      </p:pic>
    </p:spTree>
    <p:extLst>
      <p:ext uri="{BB962C8B-B14F-4D97-AF65-F5344CB8AC3E}">
        <p14:creationId xmlns:p14="http://schemas.microsoft.com/office/powerpoint/2010/main" val="8804419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Talking</a:t>
            </a:r>
          </a:p>
        </p:txBody>
      </p:sp>
      <p:sp>
        <p:nvSpPr>
          <p:cNvPr id="3" name="Content Placeholder 2"/>
          <p:cNvSpPr>
            <a:spLocks noGrp="1"/>
          </p:cNvSpPr>
          <p:nvPr>
            <p:ph idx="1"/>
          </p:nvPr>
        </p:nvSpPr>
        <p:spPr/>
        <p:txBody>
          <a:bodyPr/>
          <a:lstStyle/>
          <a:p>
            <a:pPr>
              <a:defRPr/>
            </a:pPr>
            <a:r>
              <a:rPr lang="en-GB" b="1" dirty="0"/>
              <a:t>talking </a:t>
            </a:r>
            <a:r>
              <a:rPr lang="en-GB" dirty="0"/>
              <a:t>to your child as much as possible and ‘feeding’ them new and different words:</a:t>
            </a:r>
          </a:p>
          <a:p>
            <a:pPr>
              <a:defRPr/>
            </a:pPr>
            <a:endParaRPr lang="en-GB" dirty="0"/>
          </a:p>
          <a:p>
            <a:pPr>
              <a:defRPr/>
            </a:pPr>
            <a:r>
              <a:rPr lang="en-GB" dirty="0"/>
              <a:t>“Let’s </a:t>
            </a:r>
            <a:r>
              <a:rPr lang="en-GB" dirty="0">
                <a:solidFill>
                  <a:srgbClr val="FF0000"/>
                </a:solidFill>
              </a:rPr>
              <a:t>eat</a:t>
            </a:r>
            <a:r>
              <a:rPr lang="en-GB" dirty="0"/>
              <a:t> our lunch now.”</a:t>
            </a:r>
          </a:p>
          <a:p>
            <a:pPr>
              <a:defRPr/>
            </a:pPr>
            <a:r>
              <a:rPr lang="en-GB" dirty="0"/>
              <a:t>“Let’s </a:t>
            </a:r>
            <a:r>
              <a:rPr lang="en-GB" dirty="0">
                <a:solidFill>
                  <a:srgbClr val="33CC33"/>
                </a:solidFill>
              </a:rPr>
              <a:t>munch</a:t>
            </a:r>
            <a:r>
              <a:rPr lang="en-GB" dirty="0"/>
              <a:t>  our lunch now.”</a:t>
            </a:r>
          </a:p>
          <a:p>
            <a:pPr>
              <a:defRPr/>
            </a:pPr>
            <a:r>
              <a:rPr lang="en-GB" dirty="0"/>
              <a:t>“Let’s </a:t>
            </a:r>
            <a:r>
              <a:rPr lang="en-GB" dirty="0">
                <a:solidFill>
                  <a:srgbClr val="7030A0"/>
                </a:solidFill>
              </a:rPr>
              <a:t>scoff </a:t>
            </a:r>
            <a:r>
              <a:rPr lang="en-GB" dirty="0"/>
              <a:t>our lunch now.”</a:t>
            </a:r>
          </a:p>
          <a:p>
            <a:pPr>
              <a:defRPr/>
            </a:pPr>
            <a:r>
              <a:rPr lang="en-GB" dirty="0"/>
              <a:t>“Let’s </a:t>
            </a:r>
            <a:r>
              <a:rPr lang="en-GB" dirty="0">
                <a:solidFill>
                  <a:srgbClr val="00B0F0"/>
                </a:solidFill>
              </a:rPr>
              <a:t>devour</a:t>
            </a:r>
            <a:r>
              <a:rPr lang="en-GB" dirty="0">
                <a:solidFill>
                  <a:schemeClr val="tx2">
                    <a:lumMod val="75000"/>
                  </a:schemeClr>
                </a:solidFill>
              </a:rPr>
              <a:t> </a:t>
            </a:r>
            <a:r>
              <a:rPr lang="en-GB" dirty="0"/>
              <a:t>our lunch now!”</a:t>
            </a:r>
          </a:p>
          <a:p>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925799" y="5696585"/>
            <a:ext cx="609600" cy="609600"/>
          </a:xfrm>
          <a:prstGeom prst="rect">
            <a:avLst/>
          </a:prstGeom>
        </p:spPr>
      </p:pic>
    </p:spTree>
    <p:extLst>
      <p:ext uri="{BB962C8B-B14F-4D97-AF65-F5344CB8AC3E}">
        <p14:creationId xmlns:p14="http://schemas.microsoft.com/office/powerpoint/2010/main" val="436326202"/>
      </p:ext>
    </p:extLst>
  </p:cSld>
  <p:clrMapOvr>
    <a:masterClrMapping/>
  </p:clrMapOvr>
  <mc:AlternateContent xmlns:mc="http://schemas.openxmlformats.org/markup-compatibility/2006" xmlns:p14="http://schemas.microsoft.com/office/powerpoint/2010/main">
    <mc:Choice Requires="p14">
      <p:transition spd="slow" p14:dur="2000" advTm="28620"/>
    </mc:Choice>
    <mc:Fallback xmlns="">
      <p:transition spd="slow" advTm="286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t>Why read to your child?</a:t>
            </a:r>
          </a:p>
        </p:txBody>
      </p:sp>
      <p:sp>
        <p:nvSpPr>
          <p:cNvPr id="3" name="Content Placeholder 2"/>
          <p:cNvSpPr>
            <a:spLocks noGrp="1"/>
          </p:cNvSpPr>
          <p:nvPr>
            <p:ph idx="1"/>
          </p:nvPr>
        </p:nvSpPr>
        <p:spPr/>
        <p:txBody>
          <a:bodyPr>
            <a:normAutofit/>
          </a:bodyPr>
          <a:lstStyle/>
          <a:p>
            <a:pPr algn="ctr"/>
            <a:r>
              <a:rPr lang="en-GB" sz="4000" dirty="0">
                <a:solidFill>
                  <a:prstClr val="black"/>
                </a:solidFill>
                <a:ea typeface="+mj-ea"/>
                <a:cs typeface="+mj-cs"/>
              </a:rPr>
              <a:t>"Children are made readers on the laps of their parents." — Emilie Buchwald</a:t>
            </a:r>
            <a:endParaRPr lang="en-GB" sz="2800" b="1" dirty="0">
              <a:latin typeface="Calibri" charset="0"/>
            </a:endParaRPr>
          </a:p>
          <a:p>
            <a:endParaRPr lang="en-GB" sz="2800" b="1" dirty="0">
              <a:latin typeface="Calibri" charset="0"/>
            </a:endParaRPr>
          </a:p>
          <a:p>
            <a:endParaRPr lang="en-US" i="1" dirty="0"/>
          </a:p>
          <a:p>
            <a:endParaRPr lang="en-US" dirty="0"/>
          </a:p>
        </p:txBody>
      </p:sp>
      <p:pic>
        <p:nvPicPr>
          <p:cNvPr id="4" name="kjHqJQ8sxs4"/>
          <p:cNvPicPr>
            <a:picLocks noRot="1" noChangeAspect="1"/>
          </p:cNvPicPr>
          <p:nvPr>
            <a:videoFile r:link="rId1"/>
          </p:nvPr>
        </p:nvPicPr>
        <p:blipFill>
          <a:blip r:embed="rId4"/>
          <a:stretch>
            <a:fillRect/>
          </a:stretch>
        </p:blipFill>
        <p:spPr>
          <a:xfrm>
            <a:off x="2392680" y="3539807"/>
            <a:ext cx="4922520" cy="2768918"/>
          </a:xfrm>
          <a:prstGeom prst="rect">
            <a:avLst/>
          </a:prstGeom>
        </p:spPr>
      </p:pic>
    </p:spTree>
    <p:extLst>
      <p:ext uri="{BB962C8B-B14F-4D97-AF65-F5344CB8AC3E}">
        <p14:creationId xmlns:p14="http://schemas.microsoft.com/office/powerpoint/2010/main" val="7624572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You can watch video tutorials and find out more about Read Write </a:t>
            </a:r>
            <a:r>
              <a:rPr lang="en-US" sz="2400" dirty="0" err="1"/>
              <a:t>Inc</a:t>
            </a:r>
            <a:r>
              <a:rPr lang="en-US" sz="2400" dirty="0"/>
              <a:t> by following these links.</a:t>
            </a:r>
          </a:p>
        </p:txBody>
      </p:sp>
      <p:sp>
        <p:nvSpPr>
          <p:cNvPr id="3" name="Content Placeholder 2"/>
          <p:cNvSpPr>
            <a:spLocks noGrp="1"/>
          </p:cNvSpPr>
          <p:nvPr>
            <p:ph idx="1"/>
          </p:nvPr>
        </p:nvSpPr>
        <p:spPr>
          <a:xfrm>
            <a:off x="457200" y="1722120"/>
            <a:ext cx="8488680" cy="4953000"/>
          </a:xfrm>
        </p:spPr>
        <p:txBody>
          <a:bodyPr>
            <a:normAutofit fontScale="92500" lnSpcReduction="10000"/>
          </a:bodyPr>
          <a:lstStyle/>
          <a:p>
            <a:r>
              <a:rPr lang="en-GB" altLang="en-US" dirty="0"/>
              <a:t>Have a look at these useful links for more information, tips and resources to help you support your child at home:</a:t>
            </a:r>
          </a:p>
          <a:p>
            <a:r>
              <a:rPr lang="en-GB" altLang="en-US" sz="2800" b="1" dirty="0">
                <a:solidFill>
                  <a:schemeClr val="tx1"/>
                </a:solidFill>
                <a:hlinkClick r:id="rId5"/>
              </a:rPr>
              <a:t>How to pronounce the sounds correctly click here:</a:t>
            </a:r>
            <a:endParaRPr lang="en-GB" altLang="en-US" sz="2800" b="1" dirty="0">
              <a:solidFill>
                <a:schemeClr val="tx1"/>
              </a:solidFill>
            </a:endParaRPr>
          </a:p>
          <a:p>
            <a:endParaRPr lang="en-GB" altLang="en-US" sz="2800" dirty="0"/>
          </a:p>
          <a:p>
            <a:r>
              <a:rPr lang="en-GB" altLang="en-US" sz="2800" b="1" dirty="0">
                <a:solidFill>
                  <a:schemeClr val="tx1"/>
                </a:solidFill>
                <a:hlinkClick r:id="rId6"/>
              </a:rPr>
              <a:t>RWI information page for parents (with videos)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7"/>
              </a:rPr>
              <a:t>Videos showing how each part of a lesson is taught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8"/>
              </a:rPr>
              <a:t>Advice and support for parents click here</a:t>
            </a:r>
            <a:endParaRPr lang="en-GB" altLang="en-US" sz="2800" b="1" dirty="0">
              <a:solidFill>
                <a:schemeClr val="tx1"/>
              </a:solidFill>
            </a:endParaRPr>
          </a:p>
          <a:p>
            <a:endParaRPr lang="en-GB" altLang="en-US" sz="2800" dirty="0"/>
          </a:p>
          <a:p>
            <a:endParaRPr lang="en-GB" sz="2800" dirty="0"/>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6869527" y="5987757"/>
            <a:ext cx="609600" cy="609600"/>
          </a:xfrm>
          <a:prstGeom prst="rect">
            <a:avLst/>
          </a:prstGeom>
        </p:spPr>
      </p:pic>
    </p:spTree>
    <p:extLst>
      <p:ext uri="{BB962C8B-B14F-4D97-AF65-F5344CB8AC3E}">
        <p14:creationId xmlns:p14="http://schemas.microsoft.com/office/powerpoint/2010/main" val="2326248854"/>
      </p:ext>
    </p:extLst>
  </p:cSld>
  <p:clrMapOvr>
    <a:masterClrMapping/>
  </p:clrMapOvr>
  <mc:AlternateContent xmlns:mc="http://schemas.openxmlformats.org/markup-compatibility/2006" xmlns:p14="http://schemas.microsoft.com/office/powerpoint/2010/main">
    <mc:Choice Requires="p14">
      <p:transition spd="slow" p14:dur="2000" advTm="10613"/>
    </mc:Choice>
    <mc:Fallback xmlns="">
      <p:transition spd="slow" advTm="10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Contact us!</a:t>
            </a:r>
          </a:p>
        </p:txBody>
      </p:sp>
      <p:sp>
        <p:nvSpPr>
          <p:cNvPr id="3" name="Content Placeholder 2"/>
          <p:cNvSpPr>
            <a:spLocks noGrp="1"/>
          </p:cNvSpPr>
          <p:nvPr>
            <p:ph idx="1"/>
          </p:nvPr>
        </p:nvSpPr>
        <p:spPr>
          <a:xfrm>
            <a:off x="457200" y="1722120"/>
            <a:ext cx="8488680" cy="4953000"/>
          </a:xfrm>
        </p:spPr>
        <p:txBody>
          <a:bodyPr>
            <a:normAutofit lnSpcReduction="10000"/>
          </a:bodyPr>
          <a:lstStyle/>
          <a:p>
            <a:r>
              <a:rPr lang="en-GB" altLang="en-US" dirty="0"/>
              <a:t>If there is anything you are unsure of or if you would like further information, please do not hesitate to contact your child's class teacher or Miss King (Reading Leader) via the office email.</a:t>
            </a:r>
          </a:p>
          <a:p>
            <a:endParaRPr lang="en-GB" altLang="en-US" dirty="0"/>
          </a:p>
          <a:p>
            <a:r>
              <a:rPr lang="en-GB" altLang="en-US" dirty="0"/>
              <a:t>We are more than happy to help!</a:t>
            </a:r>
          </a:p>
          <a:p>
            <a:endParaRPr lang="en-GB" altLang="en-US" dirty="0"/>
          </a:p>
          <a:p>
            <a:r>
              <a:rPr lang="en-GB" altLang="en-US" dirty="0"/>
              <a:t>Office email:</a:t>
            </a:r>
          </a:p>
          <a:p>
            <a:r>
              <a:rPr lang="en-GB" altLang="en-US" dirty="0">
                <a:hlinkClick r:id="rId5"/>
              </a:rPr>
              <a:t>office@sma.odbst.org</a:t>
            </a:r>
            <a:r>
              <a:rPr lang="en-GB" altLang="en-US" dirty="0"/>
              <a:t> </a:t>
            </a:r>
          </a:p>
          <a:p>
            <a:endParaRPr lang="en-GB" altLang="en-US" dirty="0"/>
          </a:p>
          <a:p>
            <a:endParaRPr lang="en-GB" altLang="en-US" sz="2800" dirty="0"/>
          </a:p>
          <a:p>
            <a:endParaRPr lang="en-GB" sz="2800" dirty="0"/>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013700" y="5202506"/>
            <a:ext cx="609600" cy="609600"/>
          </a:xfrm>
          <a:prstGeom prst="rect">
            <a:avLst/>
          </a:prstGeom>
        </p:spPr>
      </p:pic>
    </p:spTree>
    <p:extLst>
      <p:ext uri="{BB962C8B-B14F-4D97-AF65-F5344CB8AC3E}">
        <p14:creationId xmlns:p14="http://schemas.microsoft.com/office/powerpoint/2010/main" val="3957955189"/>
      </p:ext>
    </p:extLst>
  </p:cSld>
  <p:clrMapOvr>
    <a:masterClrMapping/>
  </p:clrMapOvr>
  <mc:AlternateContent xmlns:mc="http://schemas.openxmlformats.org/markup-compatibility/2006" xmlns:p14="http://schemas.microsoft.com/office/powerpoint/2010/main">
    <mc:Choice Requires="p14">
      <p:transition spd="slow" p14:dur="2000" advTm="26138"/>
    </mc:Choice>
    <mc:Fallback xmlns="">
      <p:transition spd="slow" advTm="261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RMT_Phonics_2.27.6.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dd912b2-fccb-479a-8d4b-2937e8398ddb" xsi:nil="true"/>
    <lcf76f155ced4ddcb4097134ff3c332f xmlns="71d96f78-74e6-472a-8bb2-341772c9b8b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9582E0B82A07048A48C23433B10B790" ma:contentTypeVersion="13" ma:contentTypeDescription="Create a new document." ma:contentTypeScope="" ma:versionID="b0cbc12b479e525e078e3f3d63e774ae">
  <xsd:schema xmlns:xsd="http://www.w3.org/2001/XMLSchema" xmlns:xs="http://www.w3.org/2001/XMLSchema" xmlns:p="http://schemas.microsoft.com/office/2006/metadata/properties" xmlns:ns2="71d96f78-74e6-472a-8bb2-341772c9b8b3" xmlns:ns3="7dd912b2-fccb-479a-8d4b-2937e8398ddb" targetNamespace="http://schemas.microsoft.com/office/2006/metadata/properties" ma:root="true" ma:fieldsID="9c4a7dddeb1ec6d58fdccf181dea41ca" ns2:_="" ns3:_="">
    <xsd:import namespace="71d96f78-74e6-472a-8bb2-341772c9b8b3"/>
    <xsd:import namespace="7dd912b2-fccb-479a-8d4b-2937e8398dd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d96f78-74e6-472a-8bb2-341772c9b8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dd912b2-fccb-479a-8d4b-2937e8398ddb"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0c7d1f56-7ccc-4f56-a8ce-c0d90b3ae347}" ma:internalName="TaxCatchAll" ma:showField="CatchAllData" ma:web="7dd912b2-fccb-479a-8d4b-2937e8398dd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FED97E-D77F-45A8-A79A-CF57A9D193CB}">
  <ds:schemaRefs>
    <ds:schemaRef ds:uri="http://schemas.openxmlformats.org/package/2006/metadata/core-properties"/>
    <ds:schemaRef ds:uri="http://purl.org/dc/dcmitype/"/>
    <ds:schemaRef ds:uri="http://schemas.microsoft.com/office/2006/documentManagement/types"/>
    <ds:schemaRef ds:uri="http://schemas.microsoft.com/office/2006/metadata/properties"/>
    <ds:schemaRef ds:uri="http://purl.org/dc/terms/"/>
    <ds:schemaRef ds:uri="http://purl.org/dc/elements/1.1/"/>
    <ds:schemaRef ds:uri="http://schemas.microsoft.com/office/infopath/2007/PartnerControls"/>
    <ds:schemaRef ds:uri="http://www.w3.org/XML/1998/namespace"/>
    <ds:schemaRef ds:uri="7dd912b2-fccb-479a-8d4b-2937e8398ddb"/>
    <ds:schemaRef ds:uri="71d96f78-74e6-472a-8bb2-341772c9b8b3"/>
  </ds:schemaRefs>
</ds:datastoreItem>
</file>

<file path=customXml/itemProps2.xml><?xml version="1.0" encoding="utf-8"?>
<ds:datastoreItem xmlns:ds="http://schemas.openxmlformats.org/officeDocument/2006/customXml" ds:itemID="{63B5F832-E68F-40D3-BC1D-07512EA890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d96f78-74e6-472a-8bb2-341772c9b8b3"/>
    <ds:schemaRef ds:uri="7dd912b2-fccb-479a-8d4b-2937e8398d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37061E2-59E0-48A9-8F77-F433547631A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RMT_Phonics_2.27.6.14.pptx</Template>
  <TotalTime>11278</TotalTime>
  <Words>727</Words>
  <Application>Microsoft Office PowerPoint</Application>
  <PresentationFormat>On-screen Show (4:3)</PresentationFormat>
  <Paragraphs>93</Paragraphs>
  <Slides>18</Slides>
  <Notes>18</Notes>
  <HiddenSlides>0</HiddenSlides>
  <MMClips>17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Comic Sans MS</vt:lpstr>
      <vt:lpstr>Wingdings</vt:lpstr>
      <vt:lpstr>RMT_Phonics_2.27.6.14</vt:lpstr>
      <vt:lpstr>Welcome</vt:lpstr>
      <vt:lpstr>Read, Write Inc. (RWI) in Year 1 </vt:lpstr>
      <vt:lpstr>What is Read Write Inc?</vt:lpstr>
      <vt:lpstr>An overview of the RWI programme</vt:lpstr>
      <vt:lpstr>How is the programme used in our school? </vt:lpstr>
      <vt:lpstr>How does phonics help us read? </vt:lpstr>
      <vt:lpstr>Spelling</vt:lpstr>
      <vt:lpstr>This useful video will help you teach your child how to spell using Fred Fingers</vt:lpstr>
      <vt:lpstr>The complex English alphabetic code</vt:lpstr>
      <vt:lpstr>Click the video to watch how to say the set 1 sounds correctly</vt:lpstr>
      <vt:lpstr>Year 1</vt:lpstr>
      <vt:lpstr>The Year 1 Phonics Screening Check </vt:lpstr>
      <vt:lpstr>The Phonics Screening Check</vt:lpstr>
      <vt:lpstr>Reading at home…</vt:lpstr>
      <vt:lpstr>Talking</vt:lpstr>
      <vt:lpstr>Why read to your child?</vt:lpstr>
      <vt:lpstr>You can watch video tutorials and find out more about Read Write Inc by following these links.</vt:lpstr>
      <vt:lpstr>Contact us!</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Boon</dc:creator>
  <cp:lastModifiedBy>H King</cp:lastModifiedBy>
  <cp:revision>116</cp:revision>
  <cp:lastPrinted>2020-09-28T14:58:18Z</cp:lastPrinted>
  <dcterms:created xsi:type="dcterms:W3CDTF">2014-06-27T11:45:27Z</dcterms:created>
  <dcterms:modified xsi:type="dcterms:W3CDTF">2022-11-08T11:12:37Z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0x01010019582E0B82A07048A48C23433B10B790</vt:lpwstr>
  </property>
  <property fmtid="{D5CDD505-2E9C-101B-9397-08002B2CF9AE}" pid="3" name="Order">
    <vt:lpwstr>245200.000000000</vt:lpwstr>
  </property>
  <property fmtid="{D5CDD505-2E9C-101B-9397-08002B2CF9AE}" pid="4" name="MSIP_Label_defa4170-0d19-0005-0004-bc88714345d2_Enabled">
    <vt:lpwstr>true</vt:lpwstr>
  </property>
  <property fmtid="{D5CDD505-2E9C-101B-9397-08002B2CF9AE}" pid="5" name="MSIP_Label_defa4170-0d19-0005-0004-bc88714345d2_SetDate">
    <vt:lpwstr>2022-10-06T08:43:01Z</vt:lpwstr>
  </property>
  <property fmtid="{D5CDD505-2E9C-101B-9397-08002B2CF9AE}" pid="6" name="MSIP_Label_defa4170-0d19-0005-0004-bc88714345d2_Method">
    <vt:lpwstr>Standard</vt:lpwstr>
  </property>
  <property fmtid="{D5CDD505-2E9C-101B-9397-08002B2CF9AE}" pid="7" name="MSIP_Label_defa4170-0d19-0005-0004-bc88714345d2_Name">
    <vt:lpwstr>defa4170-0d19-0005-0004-bc88714345d2</vt:lpwstr>
  </property>
  <property fmtid="{D5CDD505-2E9C-101B-9397-08002B2CF9AE}" pid="8" name="MSIP_Label_defa4170-0d19-0005-0004-bc88714345d2_SiteId">
    <vt:lpwstr>c5a5007f-3f84-4671-899e-ff07e7938758</vt:lpwstr>
  </property>
  <property fmtid="{D5CDD505-2E9C-101B-9397-08002B2CF9AE}" pid="9" name="MSIP_Label_defa4170-0d19-0005-0004-bc88714345d2_ActionId">
    <vt:lpwstr>faeca356-a269-4dd4-9ed9-e1185b577a91</vt:lpwstr>
  </property>
  <property fmtid="{D5CDD505-2E9C-101B-9397-08002B2CF9AE}" pid="10" name="MSIP_Label_defa4170-0d19-0005-0004-bc88714345d2_ContentBits">
    <vt:lpwstr>0</vt:lpwstr>
  </property>
  <property fmtid="{D5CDD505-2E9C-101B-9397-08002B2CF9AE}" pid="11" name="MediaServiceImageTags">
    <vt:lpwstr/>
  </property>
</Properties>
</file>