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4"/>
  </p:sldMasterIdLst>
  <p:notesMasterIdLst>
    <p:notesMasterId r:id="rId37"/>
  </p:notesMasterIdLst>
  <p:sldIdLst>
    <p:sldId id="256" r:id="rId5"/>
    <p:sldId id="259" r:id="rId6"/>
    <p:sldId id="260" r:id="rId7"/>
    <p:sldId id="261" r:id="rId8"/>
    <p:sldId id="262" r:id="rId9"/>
    <p:sldId id="288" r:id="rId10"/>
    <p:sldId id="289"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90" r:id="rId35"/>
    <p:sldId id="286" r:id="rId36"/>
  </p:sldIdLst>
  <p:sldSz cx="9144000" cy="5143500" type="screen16x9"/>
  <p:notesSz cx="6858000" cy="9144000"/>
  <p:embeddedFontLst>
    <p:embeddedFont>
      <p:font typeface="Cambria Math" panose="02040503050406030204" pitchFamily="18" charset="0"/>
      <p:regular r:id="rId38"/>
    </p:embeddedFont>
    <p:embeddedFont>
      <p:font typeface="Nunito" pitchFamily="2" charset="0"/>
      <p:regular r:id="rId39"/>
      <p:bold r:id="rId40"/>
      <p:italic r:id="rId41"/>
      <p:boldItalic r:id="rId42"/>
    </p:embeddedFont>
    <p:embeddedFont>
      <p:font typeface="Nunito Sans SemiBold" pitchFamily="2" charset="0"/>
      <p:regular r:id="rId43"/>
      <p:bold r:id="rId44"/>
      <p:italic r:id="rId45"/>
      <p:boldItalic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07007A-5B00-4EC6-8A15-2F51728BF95A}" v="728" dt="2025-03-31T11:29:13.3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5.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1.fntdata"/><Relationship Id="rId46" Type="http://schemas.openxmlformats.org/officeDocument/2006/relationships/font" Target="fonts/font9.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6.fntdata"/><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 DfE Key Stage 2 access arrangements guidance (https://</a:t>
            </a:r>
            <a:r>
              <a:rPr lang="en-GB" err="1"/>
              <a:t>www.gov.uk</a:t>
            </a:r>
            <a:r>
              <a:rPr lang="en-GB"/>
              <a:t>/government/publications/key-stage-2-tests-access-arrangements) gives more details on this, including which arrangements need prior permission. </a:t>
            </a:r>
          </a:p>
          <a:p>
            <a:pPr marL="158750" indent="0">
              <a:buNone/>
            </a:pPr>
            <a:r>
              <a:rPr lang="en-GB"/>
              <a:t>It should be noted that there are cases when pupils can have access to multiple arrangements (e.g. addition time and a scribe). These are detailed in the above document. </a:t>
            </a:r>
          </a:p>
          <a:p>
            <a:pPr marL="158750" indent="0">
              <a:buNone/>
            </a:pPr>
            <a:r>
              <a:rPr lang="en-GB"/>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There is no separate test that would indicate a pupil is working above the national standard.</a:t>
            </a:r>
          </a:p>
          <a:p>
            <a:pPr marL="158750" indent="0">
              <a:buNone/>
            </a:pPr>
            <a:r>
              <a:rPr lang="en-GB"/>
              <a:t>A scaled score of less than 99 would indicate a pupil is working below the national standard. </a:t>
            </a:r>
          </a:p>
          <a:p>
            <a:pPr marL="158750" indent="0">
              <a:buNone/>
            </a:pPr>
            <a:r>
              <a:rPr lang="en-GB"/>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8B515-8632-C0CE-CF31-34E22B1F4A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E4AA53-1F43-4CC6-DE08-B6AE6BA56E5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FC0BB7F-78E7-9478-FFB0-1C7F731985D5}"/>
              </a:ext>
            </a:extLst>
          </p:cNvPr>
          <p:cNvSpPr>
            <a:spLocks noGrp="1"/>
          </p:cNvSpPr>
          <p:nvPr>
            <p:ph type="body" idx="1"/>
          </p:nvPr>
        </p:nvSpPr>
        <p:spPr/>
        <p:txBody>
          <a:bodyPr/>
          <a:lstStyle/>
          <a:p>
            <a:pPr marL="158750" indent="0">
              <a:buNone/>
            </a:pPr>
            <a:r>
              <a:rPr lang="en-GB"/>
              <a:t>There is no separate test that would indicate a pupil is working above the national standard.</a:t>
            </a:r>
          </a:p>
          <a:p>
            <a:pPr marL="158750" indent="0">
              <a:buNone/>
            </a:pPr>
            <a:r>
              <a:rPr lang="en-GB"/>
              <a:t>A scaled score of less than 99 would indicate a pupil is working below the national standard. </a:t>
            </a:r>
          </a:p>
          <a:p>
            <a:pPr marL="158750" indent="0">
              <a:buNone/>
            </a:pPr>
            <a:r>
              <a:rPr lang="en-GB"/>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4205283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1EEDB-9125-1602-AE0C-389C973A3E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A85C1-0E2B-9230-3C04-D294AF2C9CD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87B6A1F-D727-1901-BBF8-70CECF3DA640}"/>
              </a:ext>
            </a:extLst>
          </p:cNvPr>
          <p:cNvSpPr>
            <a:spLocks noGrp="1"/>
          </p:cNvSpPr>
          <p:nvPr>
            <p:ph type="body" idx="1"/>
          </p:nvPr>
        </p:nvSpPr>
        <p:spPr/>
        <p:txBody>
          <a:bodyPr/>
          <a:lstStyle/>
          <a:p>
            <a:pPr marL="158750" indent="0">
              <a:buNone/>
            </a:pPr>
            <a:r>
              <a:rPr lang="en-GB"/>
              <a:t>There is no separate test that would indicate a pupil is working above the national standard.</a:t>
            </a:r>
          </a:p>
          <a:p>
            <a:pPr marL="158750" indent="0">
              <a:buNone/>
            </a:pPr>
            <a:r>
              <a:rPr lang="en-GB"/>
              <a:t>A scaled score of less than 99 would indicate a pupil is working below the national standard. </a:t>
            </a:r>
          </a:p>
          <a:p>
            <a:pPr marL="158750" indent="0">
              <a:buNone/>
            </a:pPr>
            <a:r>
              <a:rPr lang="en-GB"/>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3108905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32405782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 question types include:</a:t>
            </a:r>
          </a:p>
          <a:p>
            <a:pPr marL="457200" indent="-298450">
              <a:buFontTx/>
              <a:buChar char="-"/>
            </a:pPr>
            <a:r>
              <a:rPr lang="en-GB"/>
              <a:t>Circling</a:t>
            </a:r>
          </a:p>
          <a:p>
            <a:pPr marL="457200" indent="-298450">
              <a:buFontTx/>
              <a:buChar char="-"/>
            </a:pPr>
            <a:r>
              <a:rPr lang="en-GB"/>
              <a:t>Drawing lines to connect</a:t>
            </a:r>
          </a:p>
          <a:p>
            <a:pPr marL="457200" indent="-298450">
              <a:buFontTx/>
              <a:buChar char="-"/>
            </a:pPr>
            <a:r>
              <a:rPr lang="en-GB"/>
              <a:t>Multiple choice questions (including ticking tables)</a:t>
            </a:r>
          </a:p>
          <a:p>
            <a:pPr marL="457200" indent="-298450">
              <a:buFontTx/>
              <a:buChar char="-"/>
            </a:pPr>
            <a:r>
              <a:rPr lang="en-GB"/>
              <a:t>One-word answers</a:t>
            </a:r>
          </a:p>
          <a:p>
            <a:pPr marL="457200" indent="-298450">
              <a:buFontTx/>
              <a:buChar char="-"/>
            </a:pPr>
            <a:r>
              <a:rPr lang="en-GB"/>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Questions are from the 2024 GPS SATs paper. </a:t>
            </a:r>
            <a:br>
              <a:rPr lang="en-GB"/>
            </a:br>
            <a:r>
              <a:rPr lang="en-GB"/>
              <a:t>For question 47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Questions are from the 2024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Reading SATs paper. </a:t>
            </a:r>
          </a:p>
          <a:p>
            <a:pPr marL="158750" indent="0">
              <a:buNone/>
            </a:pPr>
            <a:r>
              <a:rPr lang="en-GB"/>
              <a:t>Question styles include: </a:t>
            </a:r>
          </a:p>
          <a:p>
            <a:pPr marL="457200" indent="-298450">
              <a:buFontTx/>
              <a:buChar char="-"/>
            </a:pPr>
            <a:r>
              <a:rPr lang="en-GB"/>
              <a:t>Multiple choice questions</a:t>
            </a:r>
          </a:p>
          <a:p>
            <a:pPr marL="457200" indent="-298450">
              <a:buFontTx/>
              <a:buChar char="-"/>
            </a:pPr>
            <a:r>
              <a:rPr lang="en-GB"/>
              <a:t>One-word answers</a:t>
            </a:r>
          </a:p>
          <a:p>
            <a:pPr marL="457200" indent="-298450">
              <a:buFontTx/>
              <a:buChar char="-"/>
            </a:pPr>
            <a:r>
              <a:rPr lang="en-GB"/>
              <a:t>Short answer questions</a:t>
            </a:r>
          </a:p>
          <a:p>
            <a:pPr marL="457200" indent="-298450">
              <a:buFontTx/>
              <a:buChar char="-"/>
            </a:pPr>
            <a:r>
              <a:rPr lang="en-GB"/>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Reading SATs paper. </a:t>
            </a:r>
          </a:p>
          <a:p>
            <a:pPr marL="158750" indent="0">
              <a:buNone/>
            </a:pPr>
            <a:endParaRPr lang="en-GB"/>
          </a:p>
        </p:txBody>
      </p:sp>
    </p:spTree>
    <p:extLst>
      <p:ext uri="{BB962C8B-B14F-4D97-AF65-F5344CB8AC3E}">
        <p14:creationId xmlns:p14="http://schemas.microsoft.com/office/powerpoint/2010/main" val="2983225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Reading SATs paper. </a:t>
            </a:r>
          </a:p>
          <a:p>
            <a:pPr marL="158750" indent="0">
              <a:buNone/>
            </a:pPr>
            <a:endParaRPr lang="en-GB"/>
          </a:p>
        </p:txBody>
      </p:sp>
    </p:spTree>
    <p:extLst>
      <p:ext uri="{BB962C8B-B14F-4D97-AF65-F5344CB8AC3E}">
        <p14:creationId xmlns:p14="http://schemas.microsoft.com/office/powerpoint/2010/main" val="1284816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2% of questions: summarising main ideas from more than one paragraph.</a:t>
            </a:r>
          </a:p>
          <a:p>
            <a:pPr marL="158750" indent="0">
              <a:buNone/>
            </a:pPr>
            <a:r>
              <a:rPr lang="en-GB"/>
              <a:t>6% of questions: making comparisons within the text</a:t>
            </a:r>
          </a:p>
          <a:p>
            <a:pPr marL="158750" indent="0">
              <a:buNone/>
            </a:pPr>
            <a:r>
              <a:rPr lang="en-GB"/>
              <a:t>Example questions to ask at home:</a:t>
            </a:r>
          </a:p>
          <a:p>
            <a:pPr marL="457200" indent="-298450">
              <a:buFontTx/>
              <a:buChar char="-"/>
            </a:pPr>
            <a:r>
              <a:rPr lang="en-GB"/>
              <a:t>What does this word mean? </a:t>
            </a:r>
          </a:p>
          <a:p>
            <a:pPr marL="457200" indent="-298450">
              <a:buFontTx/>
              <a:buChar char="-"/>
            </a:pPr>
            <a:r>
              <a:rPr lang="en-GB"/>
              <a:t>Which word in this paragraph is the closest in meaning to…?</a:t>
            </a:r>
          </a:p>
          <a:p>
            <a:pPr marL="457200" indent="-298450">
              <a:buFontTx/>
              <a:buChar char="-"/>
            </a:pPr>
            <a:r>
              <a:rPr lang="en-GB"/>
              <a:t>What [character] doing when [event] happened?</a:t>
            </a:r>
          </a:p>
          <a:p>
            <a:pPr marL="457200" indent="-298450">
              <a:buFontTx/>
              <a:buChar char="-"/>
            </a:pPr>
            <a:r>
              <a:rPr lang="en-GB"/>
              <a:t>True or false questions about a paragraph/ text.</a:t>
            </a:r>
          </a:p>
          <a:p>
            <a:pPr marL="457200" indent="-298450">
              <a:buFontTx/>
              <a:buChar char="-"/>
            </a:pPr>
            <a:r>
              <a:rPr lang="en-GB"/>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Arithmetic SATs paper. </a:t>
            </a:r>
          </a:p>
          <a:p>
            <a:pPr marL="158750" indent="0">
              <a:buNone/>
            </a:pPr>
            <a:r>
              <a:rPr lang="en-GB"/>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Arithmetic SATs paper. </a:t>
            </a:r>
          </a:p>
          <a:p>
            <a:pPr marL="158750" indent="0">
              <a:buNone/>
            </a:pPr>
            <a:r>
              <a:rPr lang="en-GB"/>
              <a:t>These are examples of how children could solve the calculations. There are some that could/ should be solved mentally as it is far quicker that way (40 marks in 30 minutes does not allow for 1 minute + per mark). </a:t>
            </a:r>
          </a:p>
          <a:p>
            <a:pPr marL="158750" indent="0">
              <a:buNone/>
            </a:pPr>
            <a:r>
              <a:rPr lang="en-GB"/>
              <a:t>Answers should always be given in their simplest form unless stated otherwise.</a:t>
            </a:r>
          </a:p>
          <a:p>
            <a:pPr marL="158750" indent="0">
              <a:buNone/>
            </a:pPr>
            <a:r>
              <a:rPr lang="en-GB"/>
              <a:t>Note that for question 18, equivalent fractions e.g. ¾ are accepted. </a:t>
            </a:r>
          </a:p>
        </p:txBody>
      </p:sp>
    </p:spTree>
    <p:extLst>
      <p:ext uri="{BB962C8B-B14F-4D97-AF65-F5344CB8AC3E}">
        <p14:creationId xmlns:p14="http://schemas.microsoft.com/office/powerpoint/2010/main" val="25720462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Arithmetic SATs paper. </a:t>
            </a:r>
          </a:p>
          <a:p>
            <a:pPr marL="158750" indent="0">
              <a:buNone/>
            </a:pPr>
            <a:endParaRPr lang="en-GB"/>
          </a:p>
        </p:txBody>
      </p:sp>
    </p:spTree>
    <p:extLst>
      <p:ext uri="{BB962C8B-B14F-4D97-AF65-F5344CB8AC3E}">
        <p14:creationId xmlns:p14="http://schemas.microsoft.com/office/powerpoint/2010/main" val="2719049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paper 2 Reasoning SATs paper. </a:t>
            </a:r>
          </a:p>
          <a:p>
            <a:pPr marL="158750" indent="0">
              <a:buNone/>
            </a:pPr>
            <a:endParaRPr lang="en-GB"/>
          </a:p>
        </p:txBody>
      </p:sp>
    </p:spTree>
    <p:extLst>
      <p:ext uri="{BB962C8B-B14F-4D97-AF65-F5344CB8AC3E}">
        <p14:creationId xmlns:p14="http://schemas.microsoft.com/office/powerpoint/2010/main" val="3783006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paper 2 Reasoning SATs paper. </a:t>
            </a:r>
          </a:p>
          <a:p>
            <a:pPr marL="158750" indent="0">
              <a:buNone/>
            </a:pPr>
            <a:endParaRPr lang="en-GB"/>
          </a:p>
        </p:txBody>
      </p:sp>
    </p:spTree>
    <p:extLst>
      <p:ext uri="{BB962C8B-B14F-4D97-AF65-F5344CB8AC3E}">
        <p14:creationId xmlns:p14="http://schemas.microsoft.com/office/powerpoint/2010/main" val="2182592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paper 3 Reasoning SATs paper. </a:t>
            </a:r>
          </a:p>
          <a:p>
            <a:pPr marL="158750" indent="0">
              <a:buNone/>
            </a:pPr>
            <a:endParaRPr lang="en-GB"/>
          </a:p>
        </p:txBody>
      </p:sp>
    </p:spTree>
    <p:extLst>
      <p:ext uri="{BB962C8B-B14F-4D97-AF65-F5344CB8AC3E}">
        <p14:creationId xmlns:p14="http://schemas.microsoft.com/office/powerpoint/2010/main" val="42128180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2024 paper 3 Reasoning SATs paper. </a:t>
            </a:r>
          </a:p>
          <a:p>
            <a:pPr marL="158750" indent="0">
              <a:buNone/>
            </a:pPr>
            <a:r>
              <a:rPr lang="en-GB"/>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It may also be appropriate to discuss if there are any changes at home that could add stress to the child (e.g. moving house, a new sibling, recent bereavement).</a:t>
            </a:r>
          </a:p>
          <a:p>
            <a:pPr marL="158750" indent="0">
              <a:buNone/>
            </a:pPr>
            <a:r>
              <a:rPr lang="en-GB"/>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mathshub.thirdspacelearning.com/"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chemeClr val="bg1"/>
              </a:solidFill>
              <a:latin typeface="+mj-lt"/>
              <a:ea typeface="Nunito"/>
              <a:cs typeface="Nunito"/>
              <a:sym typeface="Nunito"/>
            </a:endParaRPr>
          </a:p>
          <a:p>
            <a:pPr marL="0" lvl="0" indent="0" algn="ctr" rtl="0">
              <a:spcBef>
                <a:spcPts val="0"/>
              </a:spcBef>
              <a:spcAft>
                <a:spcPts val="0"/>
              </a:spcAft>
              <a:buNone/>
            </a:pPr>
            <a:endParaRPr sz="4800">
              <a:solidFill>
                <a:schemeClr val="bg1"/>
              </a:solidFill>
              <a:latin typeface="+mj-lt"/>
              <a:ea typeface="Nunito"/>
              <a:cs typeface="Nunito"/>
              <a:sym typeface="Nunito"/>
            </a:endParaRPr>
          </a:p>
          <a:p>
            <a:r>
              <a:rPr lang="en-US" sz="4000">
                <a:solidFill>
                  <a:schemeClr val="bg1"/>
                </a:solidFill>
                <a:latin typeface="+mj-lt"/>
                <a:ea typeface="Arial"/>
                <a:cs typeface="Arial"/>
                <a:sym typeface="Arial"/>
              </a:rPr>
              <a:t>Year 6 SATs 2025 Presentation for Parents, </a:t>
            </a:r>
            <a:r>
              <a:rPr lang="en-US" sz="4000" err="1">
                <a:solidFill>
                  <a:schemeClr val="bg1"/>
                </a:solidFill>
                <a:latin typeface="+mj-lt"/>
                <a:ea typeface="Arial"/>
                <a:cs typeface="Arial"/>
                <a:sym typeface="Arial"/>
              </a:rPr>
              <a:t>Carers</a:t>
            </a:r>
            <a:r>
              <a:rPr lang="en-US" sz="4000">
                <a:solidFill>
                  <a:schemeClr val="bg1"/>
                </a:solidFill>
                <a:latin typeface="+mj-lt"/>
                <a:ea typeface="Arial"/>
                <a:cs typeface="Arial"/>
                <a:sym typeface="Arial"/>
              </a:rPr>
              <a:t> &amp; Guardians</a:t>
            </a:r>
            <a:endParaRPr sz="3800">
              <a:solidFill>
                <a:schemeClr val="bg1"/>
              </a:solidFill>
              <a:latin typeface="+mj-lt"/>
              <a:ea typeface="Nunito Sans Light"/>
              <a:cs typeface="Nunito Sans Light"/>
              <a:sym typeface="Nunito Sans Light"/>
            </a:endParaRPr>
          </a:p>
        </p:txBody>
      </p:sp>
      <p:pic>
        <p:nvPicPr>
          <p:cNvPr id="117" name="Google Shape;117;p23"/>
          <p:cNvPicPr preferRelativeResize="0"/>
          <p:nvPr/>
        </p:nvPicPr>
        <p:blipFill>
          <a:blip r:embed="rId3">
            <a:alphaModFix/>
          </a:blip>
          <a:stretch>
            <a:fillRect/>
          </a:stretch>
        </p:blipFill>
        <p:spPr>
          <a:xfrm>
            <a:off x="4028000" y="1335094"/>
            <a:ext cx="1011651" cy="89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a:t>SATs are the Standardised Assessment Tests that are given to children at the end of Key Stage 2. </a:t>
            </a:r>
          </a:p>
          <a:p>
            <a:r>
              <a:rPr lang="en-GB"/>
              <a:t>The SATs take place over four days, starting on </a:t>
            </a:r>
            <a:r>
              <a:rPr lang="en-GB">
                <a:solidFill>
                  <a:srgbClr val="283593"/>
                </a:solidFill>
              </a:rPr>
              <a:t>Monday 12</a:t>
            </a:r>
            <a:r>
              <a:rPr lang="en-GB" baseline="30000">
                <a:solidFill>
                  <a:srgbClr val="283593"/>
                </a:solidFill>
              </a:rPr>
              <a:t>th</a:t>
            </a:r>
            <a:r>
              <a:rPr lang="en-GB">
                <a:solidFill>
                  <a:srgbClr val="283593"/>
                </a:solidFill>
              </a:rPr>
              <a:t> May </a:t>
            </a:r>
            <a:r>
              <a:rPr lang="en-GB"/>
              <a:t>ending on </a:t>
            </a:r>
            <a:r>
              <a:rPr lang="en-GB">
                <a:solidFill>
                  <a:srgbClr val="283593"/>
                </a:solidFill>
              </a:rPr>
              <a:t>Thursday 15</a:t>
            </a:r>
            <a:r>
              <a:rPr lang="en-GB" baseline="30000">
                <a:solidFill>
                  <a:srgbClr val="283593"/>
                </a:solidFill>
              </a:rPr>
              <a:t>th</a:t>
            </a:r>
            <a:r>
              <a:rPr lang="en-GB">
                <a:solidFill>
                  <a:srgbClr val="283593"/>
                </a:solidFill>
              </a:rPr>
              <a:t> May.</a:t>
            </a:r>
          </a:p>
          <a:p>
            <a:r>
              <a:rPr lang="en-GB"/>
              <a:t>The SATs papers consist of:</a:t>
            </a:r>
          </a:p>
          <a:p>
            <a:pPr lvl="1">
              <a:lnSpc>
                <a:spcPct val="100000"/>
              </a:lnSpc>
              <a:spcBef>
                <a:spcPts val="0"/>
              </a:spcBef>
            </a:pPr>
            <a:r>
              <a:rPr lang="en-GB">
                <a:solidFill>
                  <a:srgbClr val="283593"/>
                </a:solidFill>
                <a:latin typeface="+mn-lt"/>
              </a:rPr>
              <a:t>Grammar, punctuation and spelling (paper 1: GPS) – Monday 12</a:t>
            </a:r>
            <a:r>
              <a:rPr lang="en-GB" baseline="30000">
                <a:solidFill>
                  <a:srgbClr val="283593"/>
                </a:solidFill>
                <a:latin typeface="+mn-lt"/>
              </a:rPr>
              <a:t>th</a:t>
            </a:r>
            <a:r>
              <a:rPr lang="en-GB">
                <a:solidFill>
                  <a:srgbClr val="283593"/>
                </a:solidFill>
                <a:latin typeface="+mn-lt"/>
              </a:rPr>
              <a:t> May</a:t>
            </a:r>
          </a:p>
          <a:p>
            <a:pPr lvl="1">
              <a:lnSpc>
                <a:spcPct val="100000"/>
              </a:lnSpc>
              <a:spcBef>
                <a:spcPts val="0"/>
              </a:spcBef>
            </a:pPr>
            <a:r>
              <a:rPr lang="en-GB">
                <a:solidFill>
                  <a:srgbClr val="283593"/>
                </a:solidFill>
                <a:latin typeface="+mn-lt"/>
              </a:rPr>
              <a:t>Grammar, punctuation and spelling (paper 2: Spelling) – Monday 12</a:t>
            </a:r>
            <a:r>
              <a:rPr lang="en-GB" baseline="30000">
                <a:solidFill>
                  <a:srgbClr val="283593"/>
                </a:solidFill>
                <a:latin typeface="+mn-lt"/>
              </a:rPr>
              <a:t>th</a:t>
            </a:r>
            <a:r>
              <a:rPr lang="en-GB">
                <a:solidFill>
                  <a:srgbClr val="283593"/>
                </a:solidFill>
                <a:latin typeface="+mn-lt"/>
              </a:rPr>
              <a:t> May</a:t>
            </a:r>
          </a:p>
          <a:p>
            <a:pPr lvl="1">
              <a:lnSpc>
                <a:spcPct val="100000"/>
              </a:lnSpc>
              <a:spcBef>
                <a:spcPts val="0"/>
              </a:spcBef>
            </a:pPr>
            <a:r>
              <a:rPr lang="en-GB">
                <a:solidFill>
                  <a:srgbClr val="283593"/>
                </a:solidFill>
                <a:latin typeface="+mn-lt"/>
              </a:rPr>
              <a:t>Reading – Tuesday 13</a:t>
            </a:r>
            <a:r>
              <a:rPr lang="en-GB" baseline="30000">
                <a:solidFill>
                  <a:srgbClr val="283593"/>
                </a:solidFill>
                <a:latin typeface="+mn-lt"/>
              </a:rPr>
              <a:t>th</a:t>
            </a:r>
            <a:r>
              <a:rPr lang="en-GB">
                <a:solidFill>
                  <a:srgbClr val="283593"/>
                </a:solidFill>
                <a:latin typeface="+mn-lt"/>
              </a:rPr>
              <a:t> May</a:t>
            </a:r>
          </a:p>
          <a:p>
            <a:pPr lvl="1">
              <a:lnSpc>
                <a:spcPct val="100000"/>
              </a:lnSpc>
              <a:spcBef>
                <a:spcPts val="0"/>
              </a:spcBef>
            </a:pPr>
            <a:r>
              <a:rPr lang="en-GB">
                <a:solidFill>
                  <a:srgbClr val="283593"/>
                </a:solidFill>
                <a:latin typeface="+mn-lt"/>
              </a:rPr>
              <a:t>Maths (paper 1: Arithmetic) – Wednesday 14</a:t>
            </a:r>
            <a:r>
              <a:rPr lang="en-GB" baseline="30000">
                <a:solidFill>
                  <a:srgbClr val="283593"/>
                </a:solidFill>
                <a:latin typeface="+mn-lt"/>
              </a:rPr>
              <a:t>th</a:t>
            </a:r>
            <a:r>
              <a:rPr lang="en-GB">
                <a:solidFill>
                  <a:srgbClr val="283593"/>
                </a:solidFill>
                <a:latin typeface="+mn-lt"/>
              </a:rPr>
              <a:t> May </a:t>
            </a:r>
          </a:p>
          <a:p>
            <a:pPr lvl="1">
              <a:lnSpc>
                <a:spcPct val="100000"/>
              </a:lnSpc>
              <a:spcBef>
                <a:spcPts val="0"/>
              </a:spcBef>
            </a:pPr>
            <a:r>
              <a:rPr lang="en-GB">
                <a:solidFill>
                  <a:srgbClr val="283593"/>
                </a:solidFill>
                <a:latin typeface="+mn-lt"/>
              </a:rPr>
              <a:t>Maths (paper 2: Reasoning) – Wednesday 14</a:t>
            </a:r>
            <a:r>
              <a:rPr lang="en-GB" baseline="30000">
                <a:solidFill>
                  <a:srgbClr val="283593"/>
                </a:solidFill>
                <a:latin typeface="+mn-lt"/>
              </a:rPr>
              <a:t>th</a:t>
            </a:r>
            <a:r>
              <a:rPr lang="en-GB">
                <a:solidFill>
                  <a:srgbClr val="283593"/>
                </a:solidFill>
                <a:latin typeface="+mn-lt"/>
              </a:rPr>
              <a:t> May </a:t>
            </a:r>
          </a:p>
          <a:p>
            <a:pPr lvl="1">
              <a:lnSpc>
                <a:spcPct val="100000"/>
              </a:lnSpc>
              <a:spcBef>
                <a:spcPts val="0"/>
              </a:spcBef>
            </a:pPr>
            <a:r>
              <a:rPr lang="en-GB">
                <a:solidFill>
                  <a:srgbClr val="283593"/>
                </a:solidFill>
                <a:latin typeface="+mn-lt"/>
              </a:rPr>
              <a:t>Maths (paper 3: Reasoning) – Thursday 15</a:t>
            </a:r>
            <a:r>
              <a:rPr lang="en-GB" baseline="30000">
                <a:solidFill>
                  <a:srgbClr val="283593"/>
                </a:solidFill>
                <a:latin typeface="+mn-lt"/>
              </a:rPr>
              <a:t>th</a:t>
            </a:r>
            <a:r>
              <a:rPr lang="en-GB">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a:t>The tests take place during normal school hours, under exam conditions. </a:t>
            </a:r>
          </a:p>
          <a:p>
            <a:r>
              <a:rPr lang="en-GB"/>
              <a:t>Children are not allowed to talk to each other from the moment the assessments are handed out until they are collected at the end of the test. </a:t>
            </a:r>
          </a:p>
          <a:p>
            <a:r>
              <a:rPr lang="en-GB"/>
              <a:t>After the tests are completed, the papers are sent away to be marked </a:t>
            </a:r>
            <a:r>
              <a:rPr lang="en-GB">
                <a:solidFill>
                  <a:srgbClr val="283593"/>
                </a:solidFill>
              </a:rPr>
              <a:t>externally</a:t>
            </a:r>
            <a:r>
              <a:rPr lang="en-GB"/>
              <a:t>. </a:t>
            </a:r>
          </a:p>
          <a:p>
            <a:r>
              <a:rPr lang="en-GB"/>
              <a:t>The results are then sent to the school in July. </a:t>
            </a:r>
          </a:p>
          <a:p>
            <a:r>
              <a:rPr lang="en-GB"/>
              <a:t>Each test lasts no longer than 60 minutes: </a:t>
            </a:r>
          </a:p>
          <a:p>
            <a:pPr lvl="1">
              <a:lnSpc>
                <a:spcPct val="100000"/>
              </a:lnSpc>
              <a:spcBef>
                <a:spcPts val="0"/>
              </a:spcBef>
            </a:pPr>
            <a:r>
              <a:rPr lang="en-GB">
                <a:solidFill>
                  <a:srgbClr val="283593"/>
                </a:solidFill>
                <a:latin typeface="+mn-lt"/>
              </a:rPr>
              <a:t>Spelling, punctuation and grammar (paper 1: Grammar/ Punctuation) – 45 minutes</a:t>
            </a:r>
          </a:p>
          <a:p>
            <a:pPr lvl="1">
              <a:lnSpc>
                <a:spcPct val="100000"/>
              </a:lnSpc>
              <a:spcBef>
                <a:spcPts val="0"/>
              </a:spcBef>
            </a:pPr>
            <a:r>
              <a:rPr lang="en-GB">
                <a:solidFill>
                  <a:srgbClr val="283593"/>
                </a:solidFill>
                <a:latin typeface="+mn-lt"/>
              </a:rPr>
              <a:t>Spelling, punctuation and grammar (paper 2: Spelling) – 15 minutes</a:t>
            </a:r>
          </a:p>
          <a:p>
            <a:pPr lvl="1">
              <a:lnSpc>
                <a:spcPct val="100000"/>
              </a:lnSpc>
              <a:spcBef>
                <a:spcPts val="0"/>
              </a:spcBef>
            </a:pPr>
            <a:r>
              <a:rPr lang="en-GB">
                <a:solidFill>
                  <a:srgbClr val="283593"/>
                </a:solidFill>
                <a:latin typeface="+mn-lt"/>
              </a:rPr>
              <a:t>Reading – 60 minutes </a:t>
            </a:r>
          </a:p>
          <a:p>
            <a:pPr lvl="1">
              <a:lnSpc>
                <a:spcPct val="100000"/>
              </a:lnSpc>
              <a:spcBef>
                <a:spcPts val="0"/>
              </a:spcBef>
            </a:pPr>
            <a:r>
              <a:rPr lang="en-GB">
                <a:solidFill>
                  <a:srgbClr val="283593"/>
                </a:solidFill>
                <a:latin typeface="+mn-lt"/>
              </a:rPr>
              <a:t>Maths (paper 1: Arithmetic) – 30 minutes</a:t>
            </a:r>
          </a:p>
          <a:p>
            <a:pPr lvl="1">
              <a:lnSpc>
                <a:spcPct val="100000"/>
              </a:lnSpc>
              <a:spcBef>
                <a:spcPts val="0"/>
              </a:spcBef>
            </a:pPr>
            <a:r>
              <a:rPr lang="en-GB">
                <a:solidFill>
                  <a:srgbClr val="283593"/>
                </a:solidFill>
                <a:latin typeface="+mn-lt"/>
              </a:rPr>
              <a:t>Maths (paper 2: Reasoning) – 40 minutes</a:t>
            </a:r>
          </a:p>
          <a:p>
            <a:pPr lvl="1">
              <a:lnSpc>
                <a:spcPct val="100000"/>
              </a:lnSpc>
              <a:spcBef>
                <a:spcPts val="0"/>
              </a:spcBef>
            </a:pPr>
            <a:r>
              <a:rPr lang="en-GB">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a:t>Children with additional needs (who have similar support as part of day-to-day learning in school) may be allotted specific arrangements, including:</a:t>
            </a:r>
          </a:p>
          <a:p>
            <a:r>
              <a:rPr lang="en-GB"/>
              <a:t>Additional (extra) time;</a:t>
            </a:r>
          </a:p>
          <a:p>
            <a:r>
              <a:rPr lang="en-GB"/>
              <a:t>Tests being opened early to be modified;</a:t>
            </a:r>
          </a:p>
          <a:p>
            <a:r>
              <a:rPr lang="en-GB"/>
              <a:t>An adult to scribe (write) for them;</a:t>
            </a:r>
          </a:p>
          <a:p>
            <a:r>
              <a:rPr lang="en-GB"/>
              <a:t>Using word processors independently; </a:t>
            </a:r>
          </a:p>
          <a:p>
            <a:r>
              <a:rPr lang="en-GB"/>
              <a:t>An adult to read for them (including a translator);</a:t>
            </a:r>
          </a:p>
          <a:p>
            <a:r>
              <a:rPr lang="en-GB"/>
              <a:t>The use of prompts or rest breaks;</a:t>
            </a:r>
          </a:p>
          <a:p>
            <a:r>
              <a:rPr lang="en-GB"/>
              <a:t>Arrangements for children who are ill or injured at the time of the tests. </a:t>
            </a:r>
          </a:p>
          <a:p>
            <a:pPr marL="114300" indent="0">
              <a:buNone/>
            </a:pPr>
            <a:endParaRPr lang="en-GB"/>
          </a:p>
          <a:p>
            <a:pPr marL="114300" indent="0">
              <a:buNone/>
            </a:pPr>
            <a:r>
              <a:rPr kumimoji="0" lang="en-GB" sz="1050" b="0" i="1" u="none" strike="noStrike" kern="0" cap="none" spc="0" normalizeH="0" baseline="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a:t>Tests are marked externally. Once marked, the tests will be given the following scores:</a:t>
            </a:r>
          </a:p>
          <a:p>
            <a:r>
              <a:rPr lang="en-GB"/>
              <a:t>A raw score (total number of marks achieved for each paper);</a:t>
            </a:r>
          </a:p>
          <a:p>
            <a:r>
              <a:rPr lang="en-GB"/>
              <a:t>A scaled score (see below);</a:t>
            </a:r>
          </a:p>
          <a:p>
            <a:r>
              <a:rPr lang="en-GB"/>
              <a:t>A judgement on if the National Standard has been met. </a:t>
            </a:r>
          </a:p>
          <a:p>
            <a:endParaRPr lang="en-GB"/>
          </a:p>
          <a:p>
            <a:pPr marL="114300" indent="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a:p>
          <a:p>
            <a:pPr marL="114300" indent="0">
              <a:buNone/>
            </a:pPr>
            <a:r>
              <a:rPr lang="en-GB"/>
              <a:t>Scaled scores range from 80 to 120. </a:t>
            </a:r>
          </a:p>
          <a:p>
            <a:pPr marL="114300" indent="0">
              <a:buNone/>
            </a:pPr>
            <a:r>
              <a:rPr lang="en-GB">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0F799-5F07-5507-2F82-07928F7C23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77E368-F76C-F3C0-A90E-4ECB4BB3D1D6}"/>
              </a:ext>
            </a:extLst>
          </p:cNvPr>
          <p:cNvSpPr>
            <a:spLocks noGrp="1"/>
          </p:cNvSpPr>
          <p:nvPr>
            <p:ph type="title"/>
          </p:nvPr>
        </p:nvSpPr>
        <p:spPr>
          <a:xfrm>
            <a:off x="41695" y="71024"/>
            <a:ext cx="8520600" cy="434776"/>
          </a:xfrm>
        </p:spPr>
        <p:txBody>
          <a:bodyPr/>
          <a:lstStyle/>
          <a:p>
            <a:r>
              <a:rPr lang="en-GB"/>
              <a:t>What happens to the results?</a:t>
            </a:r>
          </a:p>
        </p:txBody>
      </p:sp>
      <p:sp>
        <p:nvSpPr>
          <p:cNvPr id="4" name="Slide Number Placeholder 3">
            <a:extLst>
              <a:ext uri="{FF2B5EF4-FFF2-40B4-BE49-F238E27FC236}">
                <a16:creationId xmlns:a16="http://schemas.microsoft.com/office/drawing/2014/main" id="{2C197F14-B254-DB45-E27B-59D7CDAF4FA0}"/>
              </a:ext>
            </a:extLst>
          </p:cNvPr>
          <p:cNvSpPr>
            <a:spLocks noGrp="1"/>
          </p:cNvSpPr>
          <p:nvPr>
            <p:ph type="sldNum" idx="12"/>
          </p:nvPr>
        </p:nvSpPr>
        <p:spPr/>
        <p:txBody>
          <a:bodyPr/>
          <a:lstStyle/>
          <a:p>
            <a:fld id="{00000000-1234-1234-1234-123412341234}" type="slidenum">
              <a:rPr lang="en" smtClean="0"/>
              <a:pPr/>
              <a:t>6</a:t>
            </a:fld>
            <a:endParaRPr lang="en"/>
          </a:p>
        </p:txBody>
      </p:sp>
      <p:sp>
        <p:nvSpPr>
          <p:cNvPr id="6" name="TextBox 5">
            <a:extLst>
              <a:ext uri="{FF2B5EF4-FFF2-40B4-BE49-F238E27FC236}">
                <a16:creationId xmlns:a16="http://schemas.microsoft.com/office/drawing/2014/main" id="{353563FA-50AD-2F75-49DC-7A6337FA192A}"/>
              </a:ext>
            </a:extLst>
          </p:cNvPr>
          <p:cNvSpPr txBox="1"/>
          <p:nvPr/>
        </p:nvSpPr>
        <p:spPr>
          <a:xfrm>
            <a:off x="432707" y="505800"/>
            <a:ext cx="8278586" cy="2246769"/>
          </a:xfrm>
          <a:prstGeom prst="rect">
            <a:avLst/>
          </a:prstGeom>
          <a:noFill/>
        </p:spPr>
        <p:txBody>
          <a:bodyPr wrap="square" rtlCol="0">
            <a:spAutoFit/>
          </a:bodyPr>
          <a:lstStyle/>
          <a:p>
            <a:pPr marL="257175" indent="-257175">
              <a:buFont typeface="Arial" panose="020B0604020202020204" pitchFamily="34" charset="0"/>
              <a:buChar char="•"/>
            </a:pPr>
            <a:r>
              <a:rPr lang="en-GB" sz="2000">
                <a:latin typeface="Lexend" pitchFamily="2" charset="0"/>
              </a:rPr>
              <a:t>They are a guide as to the quality of education provided by the school from R to Y6.</a:t>
            </a:r>
          </a:p>
          <a:p>
            <a:pPr marL="257175" indent="-257175">
              <a:buFont typeface="Arial" panose="020B0604020202020204" pitchFamily="34" charset="0"/>
              <a:buChar char="•"/>
            </a:pPr>
            <a:endParaRPr lang="en-GB" sz="2000">
              <a:latin typeface="Lexend" pitchFamily="2" charset="0"/>
            </a:endParaRPr>
          </a:p>
          <a:p>
            <a:pPr marL="257175" indent="-257175">
              <a:buFont typeface="Arial" panose="020B0604020202020204" pitchFamily="34" charset="0"/>
              <a:buChar char="•"/>
            </a:pPr>
            <a:r>
              <a:rPr lang="en-GB" sz="2000">
                <a:latin typeface="Lexend" pitchFamily="2" charset="0"/>
              </a:rPr>
              <a:t>They are used to judge pupil progress from R to Y6.</a:t>
            </a:r>
          </a:p>
          <a:p>
            <a:pPr marL="257175" indent="-257175">
              <a:buFont typeface="Arial" panose="020B0604020202020204" pitchFamily="34" charset="0"/>
              <a:buChar char="•"/>
            </a:pPr>
            <a:endParaRPr lang="en-GB" sz="2000">
              <a:latin typeface="Lexend" pitchFamily="2" charset="0"/>
            </a:endParaRPr>
          </a:p>
          <a:p>
            <a:pPr marL="257175" indent="-257175">
              <a:buFont typeface="Arial" panose="020B0604020202020204" pitchFamily="34" charset="0"/>
              <a:buChar char="•"/>
            </a:pPr>
            <a:r>
              <a:rPr lang="en-GB" sz="2000">
                <a:latin typeface="Lexend" pitchFamily="2" charset="0"/>
              </a:rPr>
              <a:t>They are used as the baseline for progress in secondary – measured as ‘Progress 8’. </a:t>
            </a:r>
          </a:p>
        </p:txBody>
      </p:sp>
      <p:pic>
        <p:nvPicPr>
          <p:cNvPr id="7" name="Picture 6">
            <a:extLst>
              <a:ext uri="{FF2B5EF4-FFF2-40B4-BE49-F238E27FC236}">
                <a16:creationId xmlns:a16="http://schemas.microsoft.com/office/drawing/2014/main" id="{81562BEE-2EC0-6FC3-8B51-5203BB98CC7C}"/>
              </a:ext>
            </a:extLst>
          </p:cNvPr>
          <p:cNvPicPr>
            <a:picLocks noChangeAspect="1"/>
          </p:cNvPicPr>
          <p:nvPr/>
        </p:nvPicPr>
        <p:blipFill>
          <a:blip r:embed="rId3"/>
          <a:stretch>
            <a:fillRect/>
          </a:stretch>
        </p:blipFill>
        <p:spPr>
          <a:xfrm>
            <a:off x="581705" y="2827841"/>
            <a:ext cx="7980590" cy="1793714"/>
          </a:xfrm>
          <a:prstGeom prst="rect">
            <a:avLst/>
          </a:prstGeom>
          <a:ln w="57150">
            <a:solidFill>
              <a:schemeClr val="accent1"/>
            </a:solidFill>
          </a:ln>
        </p:spPr>
      </p:pic>
    </p:spTree>
    <p:extLst>
      <p:ext uri="{BB962C8B-B14F-4D97-AF65-F5344CB8AC3E}">
        <p14:creationId xmlns:p14="http://schemas.microsoft.com/office/powerpoint/2010/main" val="924887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BD620-394A-6D74-B562-E3503E0951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140951-A7D3-64F9-81FA-D5B2E2B54B8B}"/>
              </a:ext>
            </a:extLst>
          </p:cNvPr>
          <p:cNvSpPr>
            <a:spLocks noGrp="1"/>
          </p:cNvSpPr>
          <p:nvPr>
            <p:ph type="title"/>
          </p:nvPr>
        </p:nvSpPr>
        <p:spPr>
          <a:xfrm>
            <a:off x="41695" y="71024"/>
            <a:ext cx="8520600" cy="434776"/>
          </a:xfrm>
        </p:spPr>
        <p:txBody>
          <a:bodyPr/>
          <a:lstStyle/>
          <a:p>
            <a:r>
              <a:rPr lang="en-GB"/>
              <a:t>What happens to the results?</a:t>
            </a:r>
          </a:p>
        </p:txBody>
      </p:sp>
      <p:sp>
        <p:nvSpPr>
          <p:cNvPr id="4" name="Slide Number Placeholder 3">
            <a:extLst>
              <a:ext uri="{FF2B5EF4-FFF2-40B4-BE49-F238E27FC236}">
                <a16:creationId xmlns:a16="http://schemas.microsoft.com/office/drawing/2014/main" id="{D18A6E8F-F150-8653-DAFB-E9CCB1788F47}"/>
              </a:ext>
            </a:extLst>
          </p:cNvPr>
          <p:cNvSpPr>
            <a:spLocks noGrp="1"/>
          </p:cNvSpPr>
          <p:nvPr>
            <p:ph type="sldNum" idx="12"/>
          </p:nvPr>
        </p:nvSpPr>
        <p:spPr/>
        <p:txBody>
          <a:bodyPr/>
          <a:lstStyle/>
          <a:p>
            <a:fld id="{00000000-1234-1234-1234-123412341234}" type="slidenum">
              <a:rPr lang="en" smtClean="0"/>
              <a:pPr/>
              <a:t>7</a:t>
            </a:fld>
            <a:endParaRPr lang="en"/>
          </a:p>
        </p:txBody>
      </p:sp>
      <p:sp>
        <p:nvSpPr>
          <p:cNvPr id="3" name="TextBox 2">
            <a:extLst>
              <a:ext uri="{FF2B5EF4-FFF2-40B4-BE49-F238E27FC236}">
                <a16:creationId xmlns:a16="http://schemas.microsoft.com/office/drawing/2014/main" id="{8C0ED14C-AE8C-CF9B-8D6D-F947E8019EC8}"/>
              </a:ext>
            </a:extLst>
          </p:cNvPr>
          <p:cNvSpPr txBox="1"/>
          <p:nvPr/>
        </p:nvSpPr>
        <p:spPr>
          <a:xfrm>
            <a:off x="576943" y="674400"/>
            <a:ext cx="7895515" cy="4093428"/>
          </a:xfrm>
          <a:prstGeom prst="rect">
            <a:avLst/>
          </a:prstGeom>
          <a:noFill/>
        </p:spPr>
        <p:txBody>
          <a:bodyPr wrap="square" rtlCol="0">
            <a:spAutoFit/>
          </a:bodyPr>
          <a:lstStyle/>
          <a:p>
            <a:pPr marL="342900" indent="-342900">
              <a:buFont typeface="Arial" panose="020B0604020202020204" pitchFamily="34" charset="0"/>
              <a:buChar char="•"/>
            </a:pPr>
            <a:r>
              <a:rPr lang="en-GB" sz="2000">
                <a:latin typeface="Lexend" pitchFamily="2" charset="0"/>
              </a:rPr>
              <a:t>They may be used by the secondary school to ascertain a pupil’s prior attainment.</a:t>
            </a:r>
          </a:p>
          <a:p>
            <a:pPr marL="342900" indent="-342900">
              <a:buFont typeface="Arial" panose="020B0604020202020204" pitchFamily="34" charset="0"/>
              <a:buChar char="•"/>
            </a:pPr>
            <a:endParaRPr lang="en-GB" sz="2000">
              <a:latin typeface="Lexend" pitchFamily="2" charset="0"/>
            </a:endParaRPr>
          </a:p>
          <a:p>
            <a:pPr marL="342900" indent="-342900">
              <a:buFont typeface="Arial" panose="020B0604020202020204" pitchFamily="34" charset="0"/>
              <a:buChar char="•"/>
            </a:pPr>
            <a:r>
              <a:rPr lang="en-GB" sz="2000">
                <a:latin typeface="Lexend" pitchFamily="2" charset="0"/>
              </a:rPr>
              <a:t>They provide a solid foundation of skills, knowledge and understanding which mean that pupils can access the KS3 and KS4 curriculum – ‘secondary readiness’.</a:t>
            </a:r>
          </a:p>
          <a:p>
            <a:pPr marL="342900" indent="-342900">
              <a:buFont typeface="Arial" panose="020B0604020202020204" pitchFamily="34" charset="0"/>
              <a:buChar char="•"/>
            </a:pPr>
            <a:endParaRPr lang="en-GB" sz="2000">
              <a:latin typeface="Lexend" pitchFamily="2" charset="0"/>
            </a:endParaRPr>
          </a:p>
          <a:p>
            <a:pPr marL="342900" indent="-342900">
              <a:buFont typeface="Arial" panose="020B0604020202020204" pitchFamily="34" charset="0"/>
              <a:buChar char="•"/>
            </a:pPr>
            <a:r>
              <a:rPr lang="en-GB" sz="2000">
                <a:latin typeface="Lexend" pitchFamily="2" charset="0"/>
              </a:rPr>
              <a:t>They could also highlight areas where a pupil may need support in Y7.</a:t>
            </a:r>
          </a:p>
          <a:p>
            <a:pPr marL="342900" indent="-342900">
              <a:buFont typeface="Arial" panose="020B0604020202020204" pitchFamily="34" charset="0"/>
              <a:buChar char="•"/>
            </a:pPr>
            <a:endParaRPr lang="en-GB" sz="2000">
              <a:latin typeface="Lexend" pitchFamily="2" charset="0"/>
            </a:endParaRPr>
          </a:p>
          <a:p>
            <a:pPr marL="342900" indent="-342900">
              <a:buFont typeface="Arial" panose="020B0604020202020204" pitchFamily="34" charset="0"/>
              <a:buChar char="•"/>
            </a:pPr>
            <a:r>
              <a:rPr lang="en-GB" sz="2000">
                <a:latin typeface="Lexend" pitchFamily="2" charset="0"/>
              </a:rPr>
              <a:t>Valuable experience/introduction to formal testing.</a:t>
            </a:r>
          </a:p>
          <a:p>
            <a:pPr marL="342900" indent="-342900">
              <a:buFont typeface="Arial" panose="020B0604020202020204" pitchFamily="34" charset="0"/>
              <a:buChar char="•"/>
            </a:pPr>
            <a:endParaRPr lang="en-GB" sz="2000">
              <a:latin typeface="Lexend" pitchFamily="2" charset="0"/>
            </a:endParaRPr>
          </a:p>
          <a:p>
            <a:pPr marL="342900" indent="-342900">
              <a:buFont typeface="Arial" panose="020B0604020202020204" pitchFamily="34" charset="0"/>
              <a:buChar char="•"/>
            </a:pPr>
            <a:r>
              <a:rPr lang="en-GB" sz="2000">
                <a:latin typeface="Lexend" pitchFamily="2" charset="0"/>
              </a:rPr>
              <a:t>They cover areas which are not necessarily re-taught in Y7 so secure knowledge is essential (Maths in particular).</a:t>
            </a:r>
          </a:p>
        </p:txBody>
      </p:sp>
    </p:spTree>
    <p:extLst>
      <p:ext uri="{BB962C8B-B14F-4D97-AF65-F5344CB8AC3E}">
        <p14:creationId xmlns:p14="http://schemas.microsoft.com/office/powerpoint/2010/main" val="1551507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a:t>Grammar, Punctuation and Spelling: Monday 12</a:t>
            </a:r>
            <a:r>
              <a:rPr lang="en-GB" baseline="30000"/>
              <a:t>th</a:t>
            </a:r>
            <a:r>
              <a:rPr lang="en-GB"/>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a:t>Grammar, punctuation and spelling consists of two papers.</a:t>
            </a:r>
          </a:p>
          <a:p>
            <a:pPr marL="114300" indent="0">
              <a:buNone/>
            </a:pPr>
            <a:endParaRPr lang="en-GB"/>
          </a:p>
          <a:p>
            <a:r>
              <a:rPr lang="en-GB"/>
              <a:t>Paper 1 focuses on all three elements (grammar, punctuation and spelling or GPS). The paper lasts for </a:t>
            </a:r>
            <a:r>
              <a:rPr lang="en-GB">
                <a:solidFill>
                  <a:srgbClr val="283593"/>
                </a:solidFill>
              </a:rPr>
              <a:t>45 minutes</a:t>
            </a:r>
            <a:r>
              <a:rPr lang="en-GB"/>
              <a:t>. </a:t>
            </a:r>
          </a:p>
          <a:p>
            <a:endParaRPr lang="en-GB"/>
          </a:p>
          <a:p>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a:t>The children will have been working hard with their class teacher on developing and securing their knowledge of the technical vocabulary needed in this test.</a:t>
            </a:r>
          </a:p>
          <a:p>
            <a:pPr marL="114300" indent="0">
              <a:buNone/>
            </a:pPr>
            <a:endParaRPr lang="en-GB"/>
          </a:p>
          <a:p>
            <a:pPr marL="114300" indent="0">
              <a:buNone/>
            </a:pPr>
            <a:r>
              <a:rPr lang="en-GB"/>
              <a:t>This test focuses on:</a:t>
            </a:r>
          </a:p>
          <a:p>
            <a:r>
              <a:rPr lang="en-GB">
                <a:solidFill>
                  <a:srgbClr val="283593"/>
                </a:solidFill>
                <a:latin typeface="+mn-lt"/>
              </a:rPr>
              <a:t>Grammatical terms/ word classes;</a:t>
            </a:r>
          </a:p>
          <a:p>
            <a:r>
              <a:rPr lang="en-GB">
                <a:solidFill>
                  <a:srgbClr val="283593"/>
                </a:solidFill>
              </a:rPr>
              <a:t>Functions of sentences;</a:t>
            </a:r>
          </a:p>
          <a:p>
            <a:r>
              <a:rPr lang="en-GB">
                <a:solidFill>
                  <a:srgbClr val="283593"/>
                </a:solidFill>
                <a:latin typeface="+mn-lt"/>
              </a:rPr>
              <a:t>Combining words, phrases and clauses;</a:t>
            </a:r>
          </a:p>
          <a:p>
            <a:r>
              <a:rPr lang="en-GB">
                <a:solidFill>
                  <a:srgbClr val="283593"/>
                </a:solidFill>
              </a:rPr>
              <a:t>Verb forms, tenses and consistency;</a:t>
            </a:r>
          </a:p>
          <a:p>
            <a:r>
              <a:rPr lang="en-GB">
                <a:solidFill>
                  <a:srgbClr val="283593"/>
                </a:solidFill>
              </a:rPr>
              <a:t>Punctuation;</a:t>
            </a:r>
          </a:p>
          <a:p>
            <a:r>
              <a:rPr lang="en-GB">
                <a:solidFill>
                  <a:srgbClr val="283593"/>
                </a:solidFill>
                <a:latin typeface="+mn-lt"/>
              </a:rPr>
              <a:t>Vocabulary;</a:t>
            </a:r>
            <a:endParaRPr lang="en-GB">
              <a:solidFill>
                <a:srgbClr val="283593"/>
              </a:solidFill>
            </a:endParaRPr>
          </a:p>
          <a:p>
            <a:r>
              <a:rPr lang="en-GB">
                <a:solidFill>
                  <a:srgbClr val="283593"/>
                </a:solidFill>
                <a:latin typeface="+mn-lt"/>
              </a:rPr>
              <a:t>Standard English and formality.</a:t>
            </a:r>
          </a:p>
          <a:p>
            <a:pPr marL="114300" indent="0">
              <a:buNone/>
            </a:pPr>
            <a:endParaRPr lang="en-GB"/>
          </a:p>
          <a:p>
            <a:pPr marL="114300" indent="0">
              <a:buNone/>
            </a:pPr>
            <a:r>
              <a:rPr lang="en-GB"/>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A06471C-ED3A-7840-A52D-A10ED78927C5}"/>
              </a:ext>
            </a:extLst>
          </p:cNvPr>
          <p:cNvPicPr>
            <a:picLocks noChangeAspect="1"/>
          </p:cNvPicPr>
          <p:nvPr/>
        </p:nvPicPr>
        <p:blipFill>
          <a:blip r:embed="rId3"/>
          <a:stretch>
            <a:fillRect/>
          </a:stretch>
        </p:blipFill>
        <p:spPr>
          <a:xfrm>
            <a:off x="1067366" y="3881764"/>
            <a:ext cx="4609317" cy="1044867"/>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53838FE3-3647-7C45-AAE0-3A802657FF93}"/>
              </a:ext>
            </a:extLst>
          </p:cNvPr>
          <p:cNvPicPr>
            <a:picLocks noChangeAspect="1"/>
          </p:cNvPicPr>
          <p:nvPr/>
        </p:nvPicPr>
        <p:blipFill>
          <a:blip r:embed="rId4"/>
          <a:stretch>
            <a:fillRect/>
          </a:stretch>
        </p:blipFill>
        <p:spPr>
          <a:xfrm>
            <a:off x="224011" y="1208573"/>
            <a:ext cx="4211735" cy="170532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1809F75A-971B-3B4F-AE8C-CD179C22E67F}"/>
              </a:ext>
            </a:extLst>
          </p:cNvPr>
          <p:cNvPicPr>
            <a:picLocks noChangeAspect="1"/>
          </p:cNvPicPr>
          <p:nvPr/>
        </p:nvPicPr>
        <p:blipFill>
          <a:blip r:embed="rId5"/>
          <a:stretch>
            <a:fillRect/>
          </a:stretch>
        </p:blipFill>
        <p:spPr>
          <a:xfrm>
            <a:off x="4086769" y="2846037"/>
            <a:ext cx="4833220" cy="873724"/>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10</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462720" y="1643017"/>
            <a:ext cx="5284503" cy="3265865"/>
            <a:chOff x="1462720" y="1643017"/>
            <a:chExt cx="5284503" cy="3265865"/>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70218" y="164301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sym typeface="Wingdings" panose="05000000000000000000" pitchFamily="2" charset="2"/>
                </a:rPr>
                <a:t></a:t>
              </a:r>
              <a:endParaRPr lang="en-GB" sz="1200" u="sng"/>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22035" y="3312484"/>
              <a:ext cx="625188"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a:sym typeface="Wingdings" panose="05000000000000000000" pitchFamily="2" charset="2"/>
                </a:rPr>
                <a:t>over</a:t>
              </a:r>
              <a:endParaRPr lang="en-GB" sz="1200" u="sng"/>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462720" y="4511399"/>
              <a:ext cx="3618046" cy="39748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sym typeface="Wingdings" panose="05000000000000000000" pitchFamily="2" charset="2"/>
                </a:rPr>
                <a:t>e.g. </a:t>
              </a:r>
              <a:r>
                <a:rPr lang="en-GB" sz="1200"/>
                <a:t>We were disturbed by the noise of the traffic.</a:t>
              </a:r>
              <a:endParaRPr lang="en-GB" sz="1200" u="sng"/>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a:t>Paper 2 is a shorter paper that focuses solely on spellings. </a:t>
            </a:r>
          </a:p>
          <a:p>
            <a:pPr marL="114300" indent="0">
              <a:buNone/>
            </a:pPr>
            <a:endParaRPr lang="en-GB"/>
          </a:p>
          <a:p>
            <a:pPr marL="114300" indent="0">
              <a:buNone/>
            </a:pPr>
            <a:r>
              <a:rPr lang="en-GB"/>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7" name="Picture 6">
            <a:extLst>
              <a:ext uri="{FF2B5EF4-FFF2-40B4-BE49-F238E27FC236}">
                <a16:creationId xmlns:a16="http://schemas.microsoft.com/office/drawing/2014/main" id="{5907B87B-5176-014A-8053-7721F8BE78EB}"/>
              </a:ext>
            </a:extLst>
          </p:cNvPr>
          <p:cNvPicPr>
            <a:picLocks noChangeAspect="1"/>
          </p:cNvPicPr>
          <p:nvPr/>
        </p:nvPicPr>
        <p:blipFill>
          <a:blip r:embed="rId3"/>
          <a:stretch>
            <a:fillRect/>
          </a:stretch>
        </p:blipFill>
        <p:spPr>
          <a:xfrm>
            <a:off x="311700" y="1912931"/>
            <a:ext cx="4068123" cy="192393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D9833AA-D6EA-4A47-9007-84D4E4402F4F}"/>
              </a:ext>
            </a:extLst>
          </p:cNvPr>
          <p:cNvPicPr>
            <a:picLocks noChangeAspect="1"/>
          </p:cNvPicPr>
          <p:nvPr/>
        </p:nvPicPr>
        <p:blipFill>
          <a:blip r:embed="rId4"/>
          <a:stretch>
            <a:fillRect/>
          </a:stretch>
        </p:blipFill>
        <p:spPr>
          <a:xfrm>
            <a:off x="5729435" y="2227458"/>
            <a:ext cx="2455248" cy="231515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a:t>Reading: Tuesday 13</a:t>
            </a:r>
            <a:r>
              <a:rPr lang="en-GB" baseline="30000"/>
              <a:t>th</a:t>
            </a:r>
            <a:r>
              <a:rPr lang="en-GB"/>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a:t>There is one reading test that lasts for </a:t>
            </a:r>
            <a:r>
              <a:rPr lang="en-GB">
                <a:solidFill>
                  <a:srgbClr val="283593"/>
                </a:solidFill>
              </a:rPr>
              <a:t>60 minutes</a:t>
            </a:r>
            <a:r>
              <a:rPr lang="en-GB"/>
              <a:t>. </a:t>
            </a:r>
          </a:p>
          <a:p>
            <a:pPr marL="114300" indent="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p>
          <a:p>
            <a:pPr marL="114300" indent="0">
              <a:buNone/>
            </a:pPr>
            <a:endParaRPr lang="en-GB" sz="1000"/>
          </a:p>
          <a:p>
            <a:pPr marL="114300" indent="0">
              <a:buNone/>
            </a:pPr>
            <a:r>
              <a:rPr lang="en-GB"/>
              <a:t>The test covers the following areas (known as Content Domains): </a:t>
            </a:r>
          </a:p>
          <a:p>
            <a:r>
              <a:rPr lang="en-GB" sz="1400">
                <a:solidFill>
                  <a:srgbClr val="283593"/>
                </a:solidFill>
              </a:rPr>
              <a:t>Give/ explain the meaning of words in context;</a:t>
            </a:r>
          </a:p>
          <a:p>
            <a:r>
              <a:rPr lang="en-GB" sz="1400">
                <a:solidFill>
                  <a:srgbClr val="283593"/>
                </a:solidFill>
              </a:rPr>
              <a:t>Retrieve and record information/ identify key details from fiction and non-fiction;</a:t>
            </a:r>
          </a:p>
          <a:p>
            <a:r>
              <a:rPr lang="en-GB" sz="1400">
                <a:solidFill>
                  <a:srgbClr val="283593"/>
                </a:solidFill>
              </a:rPr>
              <a:t>Summarise main ideas from more than one paragraph;</a:t>
            </a:r>
          </a:p>
          <a:p>
            <a:r>
              <a:rPr lang="en-GB" sz="1400">
                <a:solidFill>
                  <a:srgbClr val="283593"/>
                </a:solidFill>
              </a:rPr>
              <a:t>Make inferences from the text/ explain and justify inferences with evidence from the text;</a:t>
            </a:r>
          </a:p>
          <a:p>
            <a:r>
              <a:rPr lang="en-GB" sz="1400">
                <a:solidFill>
                  <a:srgbClr val="283593"/>
                </a:solidFill>
              </a:rPr>
              <a:t>Predict what might happen from details stated and implied;</a:t>
            </a:r>
          </a:p>
          <a:p>
            <a:r>
              <a:rPr lang="en-GB" sz="1400">
                <a:solidFill>
                  <a:srgbClr val="283593"/>
                </a:solidFill>
              </a:rPr>
              <a:t>Identify/ explain how information/ narrative content is related and contributes to meaning as a whole; </a:t>
            </a:r>
          </a:p>
          <a:p>
            <a:r>
              <a:rPr lang="en-GB" sz="1400">
                <a:solidFill>
                  <a:srgbClr val="283593"/>
                </a:solidFill>
              </a:rPr>
              <a:t>Identify/ explain how meaning is enhanced through choice of words and phrases;</a:t>
            </a:r>
          </a:p>
          <a:p>
            <a:r>
              <a:rPr lang="en-GB" sz="140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a:t>The reading SATs paper requires a range of answer styles.</a:t>
            </a:r>
          </a:p>
          <a:p>
            <a:pPr marL="114300" indent="0">
              <a:buNone/>
            </a:pPr>
            <a:endParaRPr lang="en-GB"/>
          </a:p>
          <a:p>
            <a:pPr marL="114300" indent="0">
              <a:buNone/>
            </a:pPr>
            <a:r>
              <a:rPr lang="en-GB"/>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5" name="Picture 4">
            <a:extLst>
              <a:ext uri="{FF2B5EF4-FFF2-40B4-BE49-F238E27FC236}">
                <a16:creationId xmlns:a16="http://schemas.microsoft.com/office/drawing/2014/main" id="{C9DD6C51-6AA3-044A-81E6-9C906A81E3B7}"/>
              </a:ext>
            </a:extLst>
          </p:cNvPr>
          <p:cNvPicPr>
            <a:picLocks noChangeAspect="1"/>
          </p:cNvPicPr>
          <p:nvPr/>
        </p:nvPicPr>
        <p:blipFill>
          <a:blip r:embed="rId3"/>
          <a:stretch>
            <a:fillRect/>
          </a:stretch>
        </p:blipFill>
        <p:spPr>
          <a:xfrm>
            <a:off x="311699" y="1801596"/>
            <a:ext cx="4358110" cy="87285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60C38190-C38C-9A45-B684-0984AB9A355F}"/>
              </a:ext>
            </a:extLst>
          </p:cNvPr>
          <p:cNvPicPr>
            <a:picLocks noChangeAspect="1"/>
          </p:cNvPicPr>
          <p:nvPr/>
        </p:nvPicPr>
        <p:blipFill>
          <a:blip r:embed="rId4"/>
          <a:stretch>
            <a:fillRect/>
          </a:stretch>
        </p:blipFill>
        <p:spPr>
          <a:xfrm>
            <a:off x="4767620" y="1801596"/>
            <a:ext cx="4139070" cy="212920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0762B32-DB79-1A42-94C8-E1FCDF9BC949}"/>
              </a:ext>
            </a:extLst>
          </p:cNvPr>
          <p:cNvPicPr>
            <a:picLocks noChangeAspect="1"/>
          </p:cNvPicPr>
          <p:nvPr/>
        </p:nvPicPr>
        <p:blipFill>
          <a:blip r:embed="rId5"/>
          <a:stretch>
            <a:fillRect/>
          </a:stretch>
        </p:blipFill>
        <p:spPr>
          <a:xfrm>
            <a:off x="2392943" y="4017130"/>
            <a:ext cx="4358111" cy="94923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498233"/>
          </a:xfrm>
        </p:spPr>
        <p:txBody>
          <a:bodyPr/>
          <a:lstStyle/>
          <a:p>
            <a:pPr marL="114300" indent="0">
              <a:buNone/>
            </a:pPr>
            <a:r>
              <a:rPr lang="en-GB"/>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5" name="Picture 4">
            <a:extLst>
              <a:ext uri="{FF2B5EF4-FFF2-40B4-BE49-F238E27FC236}">
                <a16:creationId xmlns:a16="http://schemas.microsoft.com/office/drawing/2014/main" id="{E61A1F81-5C09-D242-930D-2CB9BB9ABAD4}"/>
              </a:ext>
            </a:extLst>
          </p:cNvPr>
          <p:cNvPicPr>
            <a:picLocks noChangeAspect="1"/>
          </p:cNvPicPr>
          <p:nvPr/>
        </p:nvPicPr>
        <p:blipFill>
          <a:blip r:embed="rId3"/>
          <a:stretch>
            <a:fillRect/>
          </a:stretch>
        </p:blipFill>
        <p:spPr>
          <a:xfrm>
            <a:off x="4955248" y="391285"/>
            <a:ext cx="4065910" cy="190480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3C37DBC-4D86-0D4D-88F0-03992D2C9562}"/>
              </a:ext>
            </a:extLst>
          </p:cNvPr>
          <p:cNvPicPr>
            <a:picLocks noChangeAspect="1"/>
          </p:cNvPicPr>
          <p:nvPr/>
        </p:nvPicPr>
        <p:blipFill>
          <a:blip r:embed="rId4"/>
          <a:stretch>
            <a:fillRect/>
          </a:stretch>
        </p:blipFill>
        <p:spPr>
          <a:xfrm>
            <a:off x="5010697" y="2480123"/>
            <a:ext cx="3955012" cy="192861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2917E15E-47F8-0F49-8D17-6A19A2DD14F7}"/>
              </a:ext>
            </a:extLst>
          </p:cNvPr>
          <p:cNvPicPr>
            <a:picLocks noChangeAspect="1"/>
          </p:cNvPicPr>
          <p:nvPr/>
        </p:nvPicPr>
        <p:blipFill>
          <a:blip r:embed="rId5"/>
          <a:stretch>
            <a:fillRect/>
          </a:stretch>
        </p:blipFill>
        <p:spPr>
          <a:xfrm>
            <a:off x="217850" y="1521120"/>
            <a:ext cx="4065910" cy="1275694"/>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3B8C77CA-1323-0B45-A827-EE6A39CE23B3}"/>
              </a:ext>
            </a:extLst>
          </p:cNvPr>
          <p:cNvPicPr>
            <a:picLocks noChangeAspect="1"/>
          </p:cNvPicPr>
          <p:nvPr/>
        </p:nvPicPr>
        <p:blipFill>
          <a:blip r:embed="rId6"/>
          <a:stretch>
            <a:fillRect/>
          </a:stretch>
        </p:blipFill>
        <p:spPr>
          <a:xfrm>
            <a:off x="273299" y="2891443"/>
            <a:ext cx="3955012" cy="156893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a:t>Example questions:</a:t>
            </a:r>
          </a:p>
          <a:p>
            <a:pPr marL="114300" indent="0">
              <a:buNone/>
            </a:pPr>
            <a:r>
              <a:rPr lang="en-GB"/>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5" name="Picture 4">
            <a:extLst>
              <a:ext uri="{FF2B5EF4-FFF2-40B4-BE49-F238E27FC236}">
                <a16:creationId xmlns:a16="http://schemas.microsoft.com/office/drawing/2014/main" id="{0490806F-7E57-D647-AB37-C50AE5E08D62}"/>
              </a:ext>
            </a:extLst>
          </p:cNvPr>
          <p:cNvPicPr>
            <a:picLocks noChangeAspect="1"/>
          </p:cNvPicPr>
          <p:nvPr/>
        </p:nvPicPr>
        <p:blipFill>
          <a:blip r:embed="rId3"/>
          <a:stretch>
            <a:fillRect/>
          </a:stretch>
        </p:blipFill>
        <p:spPr>
          <a:xfrm>
            <a:off x="311699" y="1535307"/>
            <a:ext cx="4298482" cy="232167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299AFFCE-D7F1-1A48-B9B6-D716E5C061D4}"/>
              </a:ext>
            </a:extLst>
          </p:cNvPr>
          <p:cNvPicPr>
            <a:picLocks noChangeAspect="1"/>
          </p:cNvPicPr>
          <p:nvPr/>
        </p:nvPicPr>
        <p:blipFill>
          <a:blip r:embed="rId4"/>
          <a:stretch>
            <a:fillRect/>
          </a:stretch>
        </p:blipFill>
        <p:spPr>
          <a:xfrm>
            <a:off x="4940050" y="829088"/>
            <a:ext cx="3997695" cy="373411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a:t>Since the current testing formation for the SATs began in 2016, there has been a tendency for three types of questions to be the most popular. </a:t>
            </a:r>
          </a:p>
          <a:p>
            <a:pPr marL="114300" indent="0">
              <a:buNone/>
            </a:pPr>
            <a:endParaRPr lang="en-GB"/>
          </a:p>
          <a:p>
            <a:pPr marL="114300" indent="0">
              <a:buNone/>
            </a:pPr>
            <a:r>
              <a:rPr lang="en-GB"/>
              <a:t>In the 2024 Reading SATs paper,</a:t>
            </a:r>
          </a:p>
          <a:p>
            <a:r>
              <a:rPr lang="en-GB">
                <a:solidFill>
                  <a:srgbClr val="283593"/>
                </a:solidFill>
              </a:rPr>
              <a:t>10% of marks could be gained from answering questions involving giving and explaining the meaning of words in context;</a:t>
            </a:r>
          </a:p>
          <a:p>
            <a:r>
              <a:rPr lang="en-GB">
                <a:solidFill>
                  <a:srgbClr val="283593"/>
                </a:solidFill>
              </a:rPr>
              <a:t>38% of marks could be gained from answering questions involving </a:t>
            </a:r>
            <a:r>
              <a:rPr lang="en-US">
                <a:solidFill>
                  <a:srgbClr val="283593"/>
                </a:solidFill>
              </a:rPr>
              <a:t>retrieving and recording information or identifying key details from a text;</a:t>
            </a:r>
          </a:p>
          <a:p>
            <a:r>
              <a:rPr lang="en-GB">
                <a:solidFill>
                  <a:srgbClr val="283593"/>
                </a:solidFill>
              </a:rPr>
              <a:t>44% of marks could be gained from answering questions involving making inferences from a text and justifying inferences with text evidence. </a:t>
            </a:r>
          </a:p>
          <a:p>
            <a:pPr marL="114300" indent="0">
              <a:buNone/>
            </a:pPr>
            <a:endParaRPr lang="en-GB"/>
          </a:p>
          <a:p>
            <a:pPr marL="114300" indent="0">
              <a:buNone/>
            </a:pPr>
            <a:r>
              <a:rPr lang="en-GB"/>
              <a:t>When reading with your child at home try focusing on these types of questions. </a:t>
            </a:r>
          </a:p>
          <a:p>
            <a:endParaRPr lang="en-GB"/>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16</a:t>
            </a:fld>
            <a:endParaRPr lang="en"/>
          </a:p>
        </p:txBody>
      </p:sp>
    </p:spTree>
    <p:extLst>
      <p:ext uri="{BB962C8B-B14F-4D97-AF65-F5344CB8AC3E}">
        <p14:creationId xmlns:p14="http://schemas.microsoft.com/office/powerpoint/2010/main" val="1243668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a:t>Maths: Wednesday 14</a:t>
            </a:r>
            <a:r>
              <a:rPr lang="en-GB" baseline="30000"/>
              <a:t>th</a:t>
            </a:r>
            <a:r>
              <a:rPr lang="en-GB"/>
              <a:t> May and Thursday 15</a:t>
            </a:r>
            <a:r>
              <a:rPr lang="en-GB" baseline="30000"/>
              <a:t>th</a:t>
            </a:r>
            <a:r>
              <a:rPr lang="en-GB"/>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a:t>The maths assessments consist of three tests.</a:t>
            </a:r>
          </a:p>
          <a:p>
            <a:pPr marL="114300" indent="0">
              <a:buNone/>
            </a:pPr>
            <a:endParaRPr lang="en-GB"/>
          </a:p>
          <a:p>
            <a:r>
              <a:rPr lang="en-GB"/>
              <a:t>Paper 1: Arithmetic (30 minutes) – Wednesday 14</a:t>
            </a:r>
            <a:r>
              <a:rPr lang="en-GB" baseline="30000"/>
              <a:t>th</a:t>
            </a:r>
            <a:r>
              <a:rPr lang="en-GB"/>
              <a:t> May</a:t>
            </a:r>
          </a:p>
          <a:p>
            <a:endParaRPr lang="en-GB"/>
          </a:p>
          <a:p>
            <a:r>
              <a:rPr lang="en-GB"/>
              <a:t>Paper 2: Reasoning (40 minutes) – Wednesday 15</a:t>
            </a:r>
            <a:r>
              <a:rPr lang="en-GB" baseline="30000"/>
              <a:t>th</a:t>
            </a:r>
            <a:r>
              <a:rPr lang="en-GB"/>
              <a:t> May</a:t>
            </a:r>
          </a:p>
          <a:p>
            <a:endParaRPr lang="en-GB"/>
          </a:p>
          <a:p>
            <a:r>
              <a:rPr lang="en-GB"/>
              <a:t>Paper 3: Reasoning (40 minutes) – Thursday 15</a:t>
            </a:r>
            <a:r>
              <a:rPr lang="en-GB" baseline="30000"/>
              <a:t>th</a:t>
            </a:r>
            <a:r>
              <a:rPr lang="en-GB"/>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17</a:t>
            </a:fld>
            <a:endParaRPr lang="en"/>
          </a:p>
        </p:txBody>
      </p:sp>
    </p:spTree>
    <p:extLst>
      <p:ext uri="{BB962C8B-B14F-4D97-AF65-F5344CB8AC3E}">
        <p14:creationId xmlns:p14="http://schemas.microsoft.com/office/powerpoint/2010/main" val="2975852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lang="en-GB"/>
          </a:p>
          <a:p>
            <a:pPr marL="114300" indent="0">
              <a:buNone/>
            </a:pPr>
            <a:endParaRPr lang="en-GB"/>
          </a:p>
          <a:p>
            <a:pPr marL="114300" indent="0">
              <a:buNone/>
            </a:pPr>
            <a:r>
              <a:rPr lang="en-GB"/>
              <a:t>The test covers the four operations (addition, subtraction, multiplication, division, including order of operations requiring BIDMAS), percentages of amounts and calculating with decimals and fractions. </a:t>
            </a:r>
          </a:p>
          <a:p>
            <a:pPr marL="114300" indent="0">
              <a:buNone/>
            </a:pPr>
            <a:endParaRPr lang="en-GB"/>
          </a:p>
          <a:p>
            <a:pPr marL="114300" indent="0">
              <a:buNone/>
            </a:pPr>
            <a:r>
              <a:rPr lang="en-GB"/>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7" name="Picture 6">
            <a:extLst>
              <a:ext uri="{FF2B5EF4-FFF2-40B4-BE49-F238E27FC236}">
                <a16:creationId xmlns:a16="http://schemas.microsoft.com/office/drawing/2014/main" id="{1D564DC7-68AE-1F46-9C20-137472475C8D}"/>
              </a:ext>
            </a:extLst>
          </p:cNvPr>
          <p:cNvPicPr>
            <a:picLocks noChangeAspect="1"/>
          </p:cNvPicPr>
          <p:nvPr/>
        </p:nvPicPr>
        <p:blipFill>
          <a:blip r:embed="rId3"/>
          <a:stretch>
            <a:fillRect/>
          </a:stretch>
        </p:blipFill>
        <p:spPr>
          <a:xfrm>
            <a:off x="5614101" y="2203301"/>
            <a:ext cx="3358019" cy="2540455"/>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884545C5-54F5-E14D-A8D2-A61A83DD3878}"/>
              </a:ext>
            </a:extLst>
          </p:cNvPr>
          <p:cNvPicPr>
            <a:picLocks noChangeAspect="1"/>
          </p:cNvPicPr>
          <p:nvPr/>
        </p:nvPicPr>
        <p:blipFill>
          <a:blip r:embed="rId4"/>
          <a:stretch>
            <a:fillRect/>
          </a:stretch>
        </p:blipFill>
        <p:spPr>
          <a:xfrm>
            <a:off x="2373274" y="2203301"/>
            <a:ext cx="3116164" cy="285351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BB244C6-4D24-894A-ADE6-ABF0058E0B79}"/>
              </a:ext>
            </a:extLst>
          </p:cNvPr>
          <p:cNvPicPr>
            <a:picLocks noChangeAspect="1"/>
          </p:cNvPicPr>
          <p:nvPr/>
        </p:nvPicPr>
        <p:blipFill>
          <a:blip r:embed="rId3"/>
          <a:stretch>
            <a:fillRect/>
          </a:stretch>
        </p:blipFill>
        <p:spPr>
          <a:xfrm>
            <a:off x="4696622" y="3029584"/>
            <a:ext cx="3808591" cy="1621372"/>
          </a:xfrm>
          <a:prstGeom prst="rect">
            <a:avLst/>
          </a:prstGeom>
        </p:spPr>
      </p:pic>
      <p:pic>
        <p:nvPicPr>
          <p:cNvPr id="7" name="Picture 6">
            <a:extLst>
              <a:ext uri="{FF2B5EF4-FFF2-40B4-BE49-F238E27FC236}">
                <a16:creationId xmlns:a16="http://schemas.microsoft.com/office/drawing/2014/main" id="{234E48BF-7FB3-4F4F-B646-4F1A0F4D7A38}"/>
              </a:ext>
            </a:extLst>
          </p:cNvPr>
          <p:cNvPicPr>
            <a:picLocks noChangeAspect="1"/>
          </p:cNvPicPr>
          <p:nvPr/>
        </p:nvPicPr>
        <p:blipFill>
          <a:blip r:embed="rId4"/>
          <a:stretch>
            <a:fillRect/>
          </a:stretch>
        </p:blipFill>
        <p:spPr>
          <a:xfrm>
            <a:off x="530783" y="3029584"/>
            <a:ext cx="3822506" cy="1627295"/>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D8735556-6D03-104B-B603-79DF96095CB2}"/>
              </a:ext>
            </a:extLst>
          </p:cNvPr>
          <p:cNvPicPr>
            <a:picLocks noChangeAspect="1"/>
          </p:cNvPicPr>
          <p:nvPr/>
        </p:nvPicPr>
        <p:blipFill>
          <a:blip r:embed="rId5"/>
          <a:stretch>
            <a:fillRect/>
          </a:stretch>
        </p:blipFill>
        <p:spPr>
          <a:xfrm>
            <a:off x="4691962" y="1175845"/>
            <a:ext cx="3813251" cy="1617908"/>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242B0BD5-57D2-174E-8EEE-B0A085A2B4ED}"/>
              </a:ext>
            </a:extLst>
          </p:cNvPr>
          <p:cNvPicPr>
            <a:picLocks noChangeAspect="1"/>
          </p:cNvPicPr>
          <p:nvPr/>
        </p:nvPicPr>
        <p:blipFill>
          <a:blip r:embed="rId6"/>
          <a:stretch>
            <a:fillRect/>
          </a:stretch>
        </p:blipFill>
        <p:spPr>
          <a:xfrm>
            <a:off x="530783" y="1171152"/>
            <a:ext cx="3817044" cy="162729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19</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     7.680</a:t>
              </a:r>
            </a:p>
            <a:p>
              <a:pPr marL="0" indent="0">
                <a:lnSpc>
                  <a:spcPct val="100000"/>
                </a:lnSpc>
                <a:buFont typeface="Nunito"/>
                <a:buNone/>
              </a:pPr>
              <a:r>
                <a:rPr lang="en-GB" sz="1200" u="sng"/>
                <a:t>+ 13.493</a:t>
              </a:r>
              <a:r>
                <a:rPr lang="en-GB" sz="1200" u="sng">
                  <a:solidFill>
                    <a:schemeClr val="bg1"/>
                  </a:solidFill>
                </a:rPr>
                <a:t>.</a:t>
              </a:r>
            </a:p>
            <a:p>
              <a:pPr marL="0" indent="0">
                <a:lnSpc>
                  <a:spcPct val="100000"/>
                </a:lnSpc>
                <a:buFont typeface="Nunito"/>
                <a:buNone/>
              </a:pPr>
              <a:r>
                <a:rPr lang="en-GB" sz="1200" u="sng"/>
                <a:t>   21.173 </a:t>
              </a:r>
            </a:p>
            <a:p>
              <a:pPr marL="0" indent="0">
                <a:lnSpc>
                  <a:spcPct val="150000"/>
                </a:lnSpc>
                <a:buFont typeface="Nunito"/>
                <a:buNone/>
              </a:pPr>
              <a:r>
                <a:rPr lang="en-GB" sz="1200" baseline="30000"/>
                <a:t>     1  1  1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a:t>21.173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644821"/>
            <a:ext cx="2682307" cy="966165"/>
            <a:chOff x="5219763" y="1644821"/>
            <a:chExt cx="2682307" cy="9661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637741"/>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Mental method: </a:t>
              </a:r>
            </a:p>
            <a:p>
              <a:pPr marL="0" indent="0">
                <a:lnSpc>
                  <a:spcPct val="100000"/>
                </a:lnSpc>
                <a:buFont typeface="Nunito"/>
                <a:buNone/>
              </a:pPr>
              <a:r>
                <a:rPr lang="en-GB" sz="1200"/>
                <a:t>Using known fact of 64 ÷ 8 = 8</a:t>
              </a:r>
            </a:p>
          </p:txBody>
        </p:sp>
        <p:sp>
          <p:nvSpPr>
            <p:cNvPr id="30" name="TextBox 29">
              <a:extLst>
                <a:ext uri="{FF2B5EF4-FFF2-40B4-BE49-F238E27FC236}">
                  <a16:creationId xmlns:a16="http://schemas.microsoft.com/office/drawing/2014/main" id="{7B1FB633-1282-45F6-A240-985296EBD057}"/>
                </a:ext>
              </a:extLst>
            </p:cNvPr>
            <p:cNvSpPr txBox="1"/>
            <p:nvPr/>
          </p:nvSpPr>
          <p:spPr>
            <a:xfrm>
              <a:off x="7280746" y="2333987"/>
              <a:ext cx="621324" cy="276999"/>
            </a:xfrm>
            <a:prstGeom prst="rect">
              <a:avLst/>
            </a:prstGeom>
            <a:noFill/>
          </p:spPr>
          <p:txBody>
            <a:bodyPr wrap="square">
              <a:spAutoFit/>
            </a:bodyPr>
            <a:lstStyle/>
            <a:p>
              <a:pPr algn="ctr"/>
              <a:r>
                <a:rPr lang="en-GB" sz="1200"/>
                <a:t>80</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118142" y="3474968"/>
            <a:ext cx="2783928" cy="967053"/>
            <a:chOff x="897119" y="3500318"/>
            <a:chExt cx="2783928" cy="967053"/>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897119" y="3500318"/>
              <a:ext cx="1000775"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       3</a:t>
              </a:r>
              <a:r>
                <a:rPr lang="en-GB" sz="1200" baseline="30000"/>
                <a:t>3</a:t>
              </a:r>
              <a:r>
                <a:rPr lang="en-GB" sz="1200"/>
                <a:t> = 27</a:t>
              </a:r>
            </a:p>
            <a:p>
              <a:pPr marL="0" indent="0">
                <a:lnSpc>
                  <a:spcPct val="100000"/>
                </a:lnSpc>
                <a:buFont typeface="Nunito"/>
                <a:buNone/>
              </a:pPr>
              <a:r>
                <a:rPr lang="en-GB" sz="1200"/>
                <a:t>2 + 27 = 29</a:t>
              </a:r>
              <a:endParaRPr lang="en-GB" sz="1200" u="sng"/>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a:t>29</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71843" cy="1139414"/>
            <a:chOff x="5082006" y="3429792"/>
            <a:chExt cx="2771843" cy="1139414"/>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1</m:t>
                          </m:r>
                        </m:num>
                        <m:den>
                          <m:r>
                            <m:rPr>
                              <m:nor/>
                            </m:rPr>
                            <a:rPr lang="en-GB" sz="1200" b="0" i="0" dirty="0" smtClean="0"/>
                            <m:t>3</m:t>
                          </m:r>
                        </m:den>
                      </m:f>
                    </m:oMath>
                  </a14:m>
                  <a:r>
                    <a:rPr lang="en-GB" sz="120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4</m:t>
                          </m:r>
                        </m:num>
                        <m:den>
                          <m:r>
                            <m:rPr>
                              <m:nor/>
                            </m:rPr>
                            <a:rPr lang="en-GB" sz="1200" b="0" i="0" dirty="0" smtClean="0"/>
                            <m:t>12</m:t>
                          </m:r>
                        </m:den>
                      </m:f>
                    </m:oMath>
                  </a14:m>
                  <a:r>
                    <a:rPr lang="en-GB" sz="120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5</m:t>
                          </m:r>
                        </m:num>
                        <m:den>
                          <m:r>
                            <m:rPr>
                              <m:nor/>
                            </m:rPr>
                            <a:rPr lang="en-GB" sz="1200" b="0" i="0" dirty="0" smtClean="0"/>
                            <m:t>12</m:t>
                          </m:r>
                        </m:den>
                      </m:f>
                    </m:oMath>
                  </a14:m>
                  <a:r>
                    <a:rPr lang="en-GB" sz="120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4</m:t>
                          </m:r>
                        </m:num>
                        <m:den>
                          <m:r>
                            <m:rPr>
                              <m:nor/>
                            </m:rPr>
                            <a:rPr lang="en-GB" sz="1200" b="0" i="0" dirty="0" smtClean="0"/>
                            <m:t>12</m:t>
                          </m:r>
                        </m:den>
                      </m:f>
                    </m:oMath>
                  </a14:m>
                  <a:r>
                    <a:rPr lang="en-GB" sz="120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9</m:t>
                          </m:r>
                        </m:num>
                        <m:den>
                          <m:r>
                            <m:rPr>
                              <m:nor/>
                            </m:rPr>
                            <a:rPr lang="en-GB" sz="1200" dirty="0"/>
                            <m:t>1</m:t>
                          </m:r>
                          <m:r>
                            <m:rPr>
                              <m:nor/>
                            </m:rPr>
                            <a:rPr lang="en-GB" sz="1200" b="0" i="0" dirty="0" smtClean="0"/>
                            <m:t>2</m:t>
                          </m:r>
                        </m:den>
                      </m:f>
                    </m:oMath>
                  </a14:m>
                  <a:r>
                    <a:rPr lang="en-GB" sz="120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32525" y="4122481"/>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9</m:t>
                            </m:r>
                          </m:num>
                          <m:den>
                            <m:r>
                              <m:rPr>
                                <m:nor/>
                              </m:rPr>
                              <a:rPr lang="en-GB" sz="1200" dirty="0"/>
                              <m:t>1</m:t>
                            </m:r>
                            <m:r>
                              <m:rPr>
                                <m:nor/>
                              </m:rPr>
                              <a:rPr lang="en-GB" sz="1200" b="0" i="0" dirty="0" smtClean="0"/>
                              <m:t>2</m:t>
                            </m:r>
                          </m:den>
                        </m:f>
                      </m:oMath>
                    </m:oMathPara>
                  </a14:m>
                  <a:endParaRPr lang="en-GB" sz="120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32525" y="4122481"/>
                  <a:ext cx="621324" cy="446725"/>
                </a:xfrm>
                <a:prstGeom prst="rect">
                  <a:avLst/>
                </a:prstGeom>
                <a:blipFill>
                  <a:blip r:embed="rId8"/>
                  <a:stretch>
                    <a:fillRect b="-2740"/>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6" name="Picture 5">
            <a:extLst>
              <a:ext uri="{FF2B5EF4-FFF2-40B4-BE49-F238E27FC236}">
                <a16:creationId xmlns:a16="http://schemas.microsoft.com/office/drawing/2014/main" id="{C05FC00D-8044-2D49-BF11-01FB13E52790}"/>
              </a:ext>
            </a:extLst>
          </p:cNvPr>
          <p:cNvPicPr>
            <a:picLocks noChangeAspect="1"/>
          </p:cNvPicPr>
          <p:nvPr/>
        </p:nvPicPr>
        <p:blipFill>
          <a:blip r:embed="rId3"/>
          <a:stretch>
            <a:fillRect/>
          </a:stretch>
        </p:blipFill>
        <p:spPr>
          <a:xfrm>
            <a:off x="217850" y="1271355"/>
            <a:ext cx="4071324" cy="1881753"/>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EC17FA1-8A3C-EA49-B709-EDF435343678}"/>
              </a:ext>
            </a:extLst>
          </p:cNvPr>
          <p:cNvPicPr>
            <a:picLocks noChangeAspect="1"/>
          </p:cNvPicPr>
          <p:nvPr/>
        </p:nvPicPr>
        <p:blipFill>
          <a:blip r:embed="rId4"/>
          <a:stretch>
            <a:fillRect/>
          </a:stretch>
        </p:blipFill>
        <p:spPr>
          <a:xfrm>
            <a:off x="4391185" y="956690"/>
            <a:ext cx="4629973" cy="370652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a:solidFill>
                  <a:srgbClr val="283593"/>
                </a:solidFill>
              </a:rPr>
              <a:t>Paper 2 </a:t>
            </a:r>
            <a:r>
              <a:rPr lang="en-GB"/>
              <a:t>will take place </a:t>
            </a:r>
            <a:r>
              <a:rPr lang="en-GB">
                <a:solidFill>
                  <a:srgbClr val="283593"/>
                </a:solidFill>
              </a:rPr>
              <a:t>on Wednesday 14</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15</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p>
          <a:p>
            <a:pPr marL="114300" indent="0">
              <a:buNone/>
            </a:pPr>
            <a:endParaRPr lang="en-GB"/>
          </a:p>
          <a:p>
            <a:pPr marL="114300" indent="0">
              <a:buNone/>
            </a:pPr>
            <a:r>
              <a:rPr lang="en-GB"/>
              <a:t>These papers require children to demonstrate their mathematical knowledge and skills, as well as their ability to solve problems and their mathematical reasoning. They cover a wide range of mathematical topics from key stage 2 including,</a:t>
            </a:r>
          </a:p>
          <a:p>
            <a:r>
              <a:rPr lang="en-GB">
                <a:solidFill>
                  <a:srgbClr val="283593"/>
                </a:solidFill>
              </a:rPr>
              <a:t>Number and place value (including Roman numerals);</a:t>
            </a:r>
          </a:p>
          <a:p>
            <a:r>
              <a:rPr lang="en-GB">
                <a:solidFill>
                  <a:srgbClr val="283593"/>
                </a:solidFill>
              </a:rPr>
              <a:t>The four operations;</a:t>
            </a:r>
          </a:p>
          <a:p>
            <a:r>
              <a:rPr lang="en-GB">
                <a:solidFill>
                  <a:srgbClr val="283593"/>
                </a:solidFill>
              </a:rPr>
              <a:t>Geometry (properties of shape, position and direction);</a:t>
            </a:r>
          </a:p>
          <a:p>
            <a:r>
              <a:rPr lang="en-GB">
                <a:solidFill>
                  <a:srgbClr val="283593"/>
                </a:solidFill>
              </a:rPr>
              <a:t>Statistics;</a:t>
            </a:r>
          </a:p>
          <a:p>
            <a:r>
              <a:rPr lang="en-GB">
                <a:solidFill>
                  <a:srgbClr val="283593"/>
                </a:solidFill>
              </a:rPr>
              <a:t>Measurement (length, perimeter, mass, volume, time, money);</a:t>
            </a:r>
          </a:p>
          <a:p>
            <a:r>
              <a:rPr lang="en-GB">
                <a:solidFill>
                  <a:srgbClr val="283593"/>
                </a:solidFill>
              </a:rPr>
              <a:t>Algebra;</a:t>
            </a:r>
          </a:p>
          <a:p>
            <a:r>
              <a:rPr lang="en-GB">
                <a:solidFill>
                  <a:srgbClr val="283593"/>
                </a:solidFill>
              </a:rPr>
              <a:t>Ratio and proportion;</a:t>
            </a:r>
          </a:p>
          <a:p>
            <a:r>
              <a:rPr lang="en-GB">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21</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2F60F93-8838-6F4D-B784-61F86DBF79F9}"/>
              </a:ext>
            </a:extLst>
          </p:cNvPr>
          <p:cNvPicPr>
            <a:picLocks noChangeAspect="1"/>
          </p:cNvPicPr>
          <p:nvPr/>
        </p:nvPicPr>
        <p:blipFill>
          <a:blip r:embed="rId3"/>
          <a:stretch>
            <a:fillRect/>
          </a:stretch>
        </p:blipFill>
        <p:spPr>
          <a:xfrm>
            <a:off x="239958" y="1176570"/>
            <a:ext cx="4043482" cy="174207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181B9226-DA9C-C74B-8F9C-11F4C85FA220}"/>
              </a:ext>
            </a:extLst>
          </p:cNvPr>
          <p:cNvPicPr>
            <a:picLocks noChangeAspect="1"/>
          </p:cNvPicPr>
          <p:nvPr/>
        </p:nvPicPr>
        <p:blipFill>
          <a:blip r:embed="rId4"/>
          <a:stretch>
            <a:fillRect/>
          </a:stretch>
        </p:blipFill>
        <p:spPr>
          <a:xfrm>
            <a:off x="4622558" y="1170620"/>
            <a:ext cx="4043483" cy="190008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22</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855181" y="1605496"/>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a:t>2</a:t>
            </a:r>
            <a:endParaRPr lang="en-GB" sz="1200" u="sng"/>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4550495" y="2208372"/>
            <a:ext cx="1209580"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latin typeface="Arial" panose="020B0604020202020204" pitchFamily="34" charset="0"/>
                <a:cs typeface="Arial" panose="020B0604020202020204" pitchFamily="34" charset="0"/>
              </a:rPr>
              <a:t>3,500 to 4,499</a:t>
            </a:r>
          </a:p>
        </p:txBody>
      </p:sp>
      <p:sp>
        <p:nvSpPr>
          <p:cNvPr id="10" name="Text Placeholder 2">
            <a:extLst>
              <a:ext uri="{FF2B5EF4-FFF2-40B4-BE49-F238E27FC236}">
                <a16:creationId xmlns:a16="http://schemas.microsoft.com/office/drawing/2014/main" id="{D26DE7DF-06F2-744C-9121-C049D6B709CF}"/>
              </a:ext>
            </a:extLst>
          </p:cNvPr>
          <p:cNvSpPr txBox="1">
            <a:spLocks/>
          </p:cNvSpPr>
          <p:nvPr/>
        </p:nvSpPr>
        <p:spPr>
          <a:xfrm>
            <a:off x="4374163" y="2640753"/>
            <a:ext cx="1507244"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latin typeface="Arial" panose="020B0604020202020204" pitchFamily="34" charset="0"/>
                <a:cs typeface="Arial" panose="020B0604020202020204" pitchFamily="34" charset="0"/>
              </a:rPr>
              <a:t>815,000 to 824,999</a:t>
            </a:r>
          </a:p>
        </p:txBody>
      </p:sp>
      <p:sp>
        <p:nvSpPr>
          <p:cNvPr id="12" name="Text Placeholder 2">
            <a:extLst>
              <a:ext uri="{FF2B5EF4-FFF2-40B4-BE49-F238E27FC236}">
                <a16:creationId xmlns:a16="http://schemas.microsoft.com/office/drawing/2014/main" id="{6D88FBC8-D0DE-664F-87F2-C6B4D1EB2B78}"/>
              </a:ext>
            </a:extLst>
          </p:cNvPr>
          <p:cNvSpPr txBox="1">
            <a:spLocks/>
          </p:cNvSpPr>
          <p:nvPr/>
        </p:nvSpPr>
        <p:spPr>
          <a:xfrm>
            <a:off x="2426832" y="1605496"/>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a:t>4</a:t>
            </a:r>
            <a:endParaRPr lang="en-GB" sz="1200" u="sng"/>
          </a:p>
        </p:txBody>
      </p:sp>
      <p:sp>
        <p:nvSpPr>
          <p:cNvPr id="13" name="Text Placeholder 2">
            <a:extLst>
              <a:ext uri="{FF2B5EF4-FFF2-40B4-BE49-F238E27FC236}">
                <a16:creationId xmlns:a16="http://schemas.microsoft.com/office/drawing/2014/main" id="{993DD15E-6702-6E45-8317-2D7628AF5BD8}"/>
              </a:ext>
            </a:extLst>
          </p:cNvPr>
          <p:cNvSpPr txBox="1">
            <a:spLocks/>
          </p:cNvSpPr>
          <p:nvPr/>
        </p:nvSpPr>
        <p:spPr>
          <a:xfrm>
            <a:off x="2141798" y="2482893"/>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a:t>6</a:t>
            </a:r>
            <a:endParaRPr lang="en-GB" sz="1200" u="sng"/>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7" name="Picture 6">
            <a:extLst>
              <a:ext uri="{FF2B5EF4-FFF2-40B4-BE49-F238E27FC236}">
                <a16:creationId xmlns:a16="http://schemas.microsoft.com/office/drawing/2014/main" id="{A4018F1B-902E-1D41-A7F1-2F31E2F8A285}"/>
              </a:ext>
            </a:extLst>
          </p:cNvPr>
          <p:cNvPicPr>
            <a:picLocks noChangeAspect="1"/>
          </p:cNvPicPr>
          <p:nvPr/>
        </p:nvPicPr>
        <p:blipFill>
          <a:blip r:embed="rId3"/>
          <a:stretch>
            <a:fillRect/>
          </a:stretch>
        </p:blipFill>
        <p:spPr>
          <a:xfrm>
            <a:off x="311700" y="1132903"/>
            <a:ext cx="3404442" cy="337039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707ECAE0-9102-4D46-874C-B66229B6CA39}"/>
              </a:ext>
            </a:extLst>
          </p:cNvPr>
          <p:cNvPicPr>
            <a:picLocks noChangeAspect="1"/>
          </p:cNvPicPr>
          <p:nvPr/>
        </p:nvPicPr>
        <p:blipFill>
          <a:blip r:embed="rId4"/>
          <a:stretch>
            <a:fillRect/>
          </a:stretch>
        </p:blipFill>
        <p:spPr>
          <a:xfrm>
            <a:off x="4235116" y="1132903"/>
            <a:ext cx="4727915" cy="295901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24</a:t>
            </a:fld>
            <a:endParaRPr lang="en"/>
          </a:p>
        </p:txBody>
      </p:sp>
      <p:pic>
        <p:nvPicPr>
          <p:cNvPr id="7" name="Picture 6">
            <a:extLst>
              <a:ext uri="{FF2B5EF4-FFF2-40B4-BE49-F238E27FC236}">
                <a16:creationId xmlns:a16="http://schemas.microsoft.com/office/drawing/2014/main" id="{33D2459C-5CFE-674B-B992-FE3322D8FE28}"/>
              </a:ext>
            </a:extLst>
          </p:cNvPr>
          <p:cNvPicPr>
            <a:picLocks noChangeAspect="1"/>
          </p:cNvPicPr>
          <p:nvPr/>
        </p:nvPicPr>
        <p:blipFill>
          <a:blip r:embed="rId3"/>
          <a:stretch>
            <a:fillRect/>
          </a:stretch>
        </p:blipFill>
        <p:spPr>
          <a:xfrm>
            <a:off x="217850" y="1206945"/>
            <a:ext cx="3914932" cy="2134396"/>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6EF301EF-5A76-AB43-8F06-FE88E88FC4D9}"/>
              </a:ext>
            </a:extLst>
          </p:cNvPr>
          <p:cNvPicPr>
            <a:picLocks noChangeAspect="1"/>
          </p:cNvPicPr>
          <p:nvPr/>
        </p:nvPicPr>
        <p:blipFill>
          <a:blip r:embed="rId4"/>
          <a:stretch>
            <a:fillRect/>
          </a:stretch>
        </p:blipFill>
        <p:spPr>
          <a:xfrm>
            <a:off x="4357121" y="1174079"/>
            <a:ext cx="4731877" cy="222561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25</a:t>
            </a:fld>
            <a:endParaRPr lang="en"/>
          </a:p>
        </p:txBody>
      </p:sp>
      <p:pic>
        <p:nvPicPr>
          <p:cNvPr id="5" name="Picture 4">
            <a:extLst>
              <a:ext uri="{FF2B5EF4-FFF2-40B4-BE49-F238E27FC236}">
                <a16:creationId xmlns:a16="http://schemas.microsoft.com/office/drawing/2014/main" id="{612A1FC0-97C3-7A42-B05B-900345436203}"/>
              </a:ext>
            </a:extLst>
          </p:cNvPr>
          <p:cNvPicPr>
            <a:picLocks noChangeAspect="1"/>
          </p:cNvPicPr>
          <p:nvPr/>
        </p:nvPicPr>
        <p:blipFill>
          <a:blip r:embed="rId3"/>
          <a:stretch>
            <a:fillRect/>
          </a:stretch>
        </p:blipFill>
        <p:spPr>
          <a:xfrm>
            <a:off x="217849" y="1174077"/>
            <a:ext cx="3515377" cy="3239169"/>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7571ED9B-B5BC-D549-A9BA-8519329D029F}"/>
              </a:ext>
            </a:extLst>
          </p:cNvPr>
          <p:cNvPicPr>
            <a:picLocks noChangeAspect="1"/>
          </p:cNvPicPr>
          <p:nvPr/>
        </p:nvPicPr>
        <p:blipFill>
          <a:blip r:embed="rId4"/>
          <a:stretch>
            <a:fillRect/>
          </a:stretch>
        </p:blipFill>
        <p:spPr>
          <a:xfrm>
            <a:off x="4290182" y="1174077"/>
            <a:ext cx="4542118" cy="347853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a:t>Firstly, a positive attitude goes a long way. Give them as much encouragement and support as you can (but we don’t need to tell you that)!</a:t>
            </a:r>
          </a:p>
          <a:p>
            <a:pPr marL="114300" indent="0">
              <a:buNone/>
            </a:pPr>
            <a:endParaRPr lang="en-GB"/>
          </a:p>
          <a:p>
            <a:pPr marL="114300" indent="0">
              <a:buNone/>
            </a:pPr>
            <a:r>
              <a:rPr lang="en-GB"/>
              <a:t>Tips:</a:t>
            </a:r>
          </a:p>
          <a:p>
            <a:r>
              <a:rPr lang="en-GB"/>
              <a:t>Don’t use past papers as they are used in school to prepare the children. </a:t>
            </a:r>
          </a:p>
          <a:p>
            <a:r>
              <a:rPr lang="en-GB"/>
              <a:t>Attend any SATs meetings at school (or read any literature sent home).</a:t>
            </a:r>
          </a:p>
          <a:p>
            <a:r>
              <a:rPr lang="en-GB"/>
              <a:t>Talk to your child’s class teacher if you have any concerns rather than worry your child.</a:t>
            </a:r>
          </a:p>
          <a:p>
            <a:r>
              <a:rPr lang="en-GB"/>
              <a:t>Encourage your child to talk to their teacher or a trusted adult (including yourself) about their anxieties. Don’t forget that a small amount of anxiety is normal and not harmful.</a:t>
            </a:r>
          </a:p>
          <a:p>
            <a:r>
              <a:rPr lang="en-GB"/>
              <a:t>Give your child a quiet, distraction free space to complete homework or study.</a:t>
            </a:r>
          </a:p>
          <a:p>
            <a:r>
              <a:rPr lang="en-GB"/>
              <a:t>Give your child time to go outside and reduce screen time.</a:t>
            </a:r>
          </a:p>
          <a:p>
            <a:r>
              <a:rPr lang="en-GB"/>
              <a:t>Ensure your child is eating and drinking well and getting a good amount of sleep.</a:t>
            </a:r>
          </a:p>
          <a:p>
            <a:r>
              <a:rPr lang="en-GB"/>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a:xfrm>
            <a:off x="226208" y="642026"/>
            <a:ext cx="8520600" cy="3829573"/>
          </a:xfrm>
        </p:spPr>
        <p:txBody>
          <a:bodyPr/>
          <a:lstStyle/>
          <a:p>
            <a:r>
              <a:rPr lang="en-GB"/>
              <a:t>We will be sending home revision guides over the Easter holidays. </a:t>
            </a:r>
          </a:p>
          <a:p>
            <a:pPr lvl="1"/>
            <a:r>
              <a:rPr lang="en-GB"/>
              <a:t>We recommend children spending 10 minutes a day on each of Maths, Reading and SPAG (30 minutes per day in total).</a:t>
            </a:r>
          </a:p>
          <a:p>
            <a:pPr lvl="1"/>
            <a:r>
              <a:rPr lang="en-GB"/>
              <a:t>We have ensured that, for Maths, it will be appropriate to the level that your child is working at.</a:t>
            </a:r>
          </a:p>
          <a:p>
            <a:pPr lvl="1"/>
            <a:r>
              <a:rPr lang="en-GB"/>
              <a:t>Answers are on the Year 6 Class Pages of the school website.  We would encourage you to help your child to mark their work, supporting them in working out where they have gone wrong and celebrating their successes. </a:t>
            </a:r>
          </a:p>
          <a:p>
            <a:r>
              <a:rPr lang="en-GB"/>
              <a:t>Stay on top of times tables – TT </a:t>
            </a:r>
            <a:r>
              <a:rPr lang="en-GB" err="1"/>
              <a:t>RockStars</a:t>
            </a:r>
            <a:r>
              <a:rPr lang="en-GB"/>
              <a:t>.</a:t>
            </a:r>
          </a:p>
          <a:p>
            <a:r>
              <a:rPr lang="en-GB"/>
              <a:t>If you’re looking to support your child further with maths at home, there are lots of good websites with free Year 6 revision resources. Start with </a:t>
            </a:r>
            <a:r>
              <a:rPr lang="en-GB">
                <a:hlinkClick r:id="rId3"/>
              </a:rPr>
              <a:t>thirdspacelearning.com/blog/category/for-parents/</a:t>
            </a:r>
            <a:r>
              <a:rPr lang="en-GB"/>
              <a:t> or register free for the Third Space Learning Maths Hub (</a:t>
            </a:r>
            <a:r>
              <a:rPr lang="en-GB">
                <a:hlinkClick r:id="rId4"/>
              </a:rPr>
              <a:t>mathshub.thirdspacelearning.com</a:t>
            </a:r>
            <a:r>
              <a:rPr lang="en-GB"/>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a:solidFill>
                  <a:srgbClr val="283593"/>
                </a:solidFill>
              </a:rPr>
              <a:t>SATs focus on what children know about Maths and English. </a:t>
            </a:r>
          </a:p>
          <a:p>
            <a:pPr marL="114300" indent="0">
              <a:buNone/>
            </a:pPr>
            <a:r>
              <a:rPr lang="en-GB"/>
              <a:t>They will not reflect how talented they are at science, geography, art, PE…, and they certainly won’t highlight all their amazing personal characteristics.</a:t>
            </a:r>
          </a:p>
          <a:p>
            <a:pPr marL="114300" indent="0">
              <a:buNone/>
            </a:pPr>
            <a:endParaRPr lang="en-GB"/>
          </a:p>
          <a:p>
            <a:pPr marL="114300" indent="0">
              <a:buNone/>
            </a:pPr>
            <a:r>
              <a:rPr lang="en-GB">
                <a:solidFill>
                  <a:srgbClr val="283593"/>
                </a:solidFill>
              </a:rPr>
              <a:t>SATs don’t tell the whole story.</a:t>
            </a:r>
          </a:p>
          <a:p>
            <a:pPr marL="114300" indent="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a:p>
          <a:p>
            <a:pPr marL="114300" indent="0">
              <a:buNone/>
            </a:pPr>
            <a:r>
              <a:rPr lang="en-GB">
                <a:solidFill>
                  <a:srgbClr val="283593"/>
                </a:solidFill>
              </a:rPr>
              <a:t>SATs are only four days out of a whole Primary School career. </a:t>
            </a:r>
          </a:p>
          <a:p>
            <a:pPr marL="114300" indent="0">
              <a:buNone/>
            </a:pPr>
            <a:r>
              <a:rPr lang="en-GB"/>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a:t>SATs often induce a certain degree of worry or anxiety but there is, of course, a tipping point. </a:t>
            </a:r>
          </a:p>
          <a:p>
            <a:pPr marL="114300" indent="0">
              <a:buNone/>
            </a:pPr>
            <a:endParaRPr lang="en-GB"/>
          </a:p>
          <a:p>
            <a:pPr marL="114300" indent="0">
              <a:buNone/>
            </a:pPr>
            <a:r>
              <a:rPr lang="en-GB"/>
              <a:t>SATs anxiety should not:</a:t>
            </a:r>
          </a:p>
          <a:p>
            <a:r>
              <a:rPr lang="en-GB">
                <a:solidFill>
                  <a:srgbClr val="283593"/>
                </a:solidFill>
              </a:rPr>
              <a:t>Affect a child’s appetite</a:t>
            </a:r>
          </a:p>
          <a:p>
            <a:r>
              <a:rPr lang="en-GB">
                <a:solidFill>
                  <a:srgbClr val="283593"/>
                </a:solidFill>
              </a:rPr>
              <a:t>Affect a child’s sleep</a:t>
            </a:r>
          </a:p>
          <a:p>
            <a:r>
              <a:rPr lang="en-GB">
                <a:solidFill>
                  <a:srgbClr val="283593"/>
                </a:solidFill>
              </a:rPr>
              <a:t>Affect a child’s personality</a:t>
            </a:r>
          </a:p>
          <a:p>
            <a:r>
              <a:rPr lang="en-GB">
                <a:solidFill>
                  <a:srgbClr val="283593"/>
                </a:solidFill>
              </a:rPr>
              <a:t>Induce panic, tears or disengagement from lessons or hobbies</a:t>
            </a:r>
          </a:p>
          <a:p>
            <a:r>
              <a:rPr lang="en-GB">
                <a:solidFill>
                  <a:srgbClr val="283593"/>
                </a:solidFill>
              </a:rPr>
              <a:t>Be a reason not to attend school.</a:t>
            </a:r>
          </a:p>
          <a:p>
            <a:pPr marL="114300" indent="0">
              <a:buNone/>
            </a:pPr>
            <a:endParaRPr lang="en-GB"/>
          </a:p>
          <a:p>
            <a:pPr marL="114300" indent="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3549070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a:solidFill>
                  <a:srgbClr val="283593"/>
                </a:solidFill>
              </a:rPr>
              <a:t>Talk to the school</a:t>
            </a:r>
          </a:p>
          <a:p>
            <a:pPr marL="114300" indent="0">
              <a:buNone/>
            </a:pPr>
            <a:r>
              <a:rPr lang="en-GB"/>
              <a:t>Sometimes concerns present at home and not at school. If you notice a change in your child, talk to the school so that everyone concerned can offer the support needed. </a:t>
            </a:r>
          </a:p>
          <a:p>
            <a:pPr marL="114300" indent="0">
              <a:buNone/>
            </a:pPr>
            <a:r>
              <a:rPr lang="en-GB">
                <a:solidFill>
                  <a:srgbClr val="283593"/>
                </a:solidFill>
              </a:rPr>
              <a:t>Talk to your child</a:t>
            </a:r>
          </a:p>
          <a:p>
            <a:pPr marL="114300" indent="0">
              <a:buNone/>
            </a:pPr>
            <a:r>
              <a:rPr lang="en-GB"/>
              <a:t>Talk to your child about what aspect of SATs concerns them the most. If you can help them pinpoint what is bothering them the most, you can take specific steps to help reassure them. </a:t>
            </a:r>
          </a:p>
          <a:p>
            <a:pPr marL="114300" indent="0">
              <a:buNone/>
            </a:pPr>
            <a:r>
              <a:rPr lang="en-GB">
                <a:solidFill>
                  <a:srgbClr val="283593"/>
                </a:solidFill>
              </a:rPr>
              <a:t>Encourage your child to talk to their teacher</a:t>
            </a:r>
          </a:p>
          <a:p>
            <a:pPr marL="114300" indent="0">
              <a:buNone/>
            </a:pPr>
            <a:r>
              <a:rPr lang="en-GB"/>
              <a:t>SATs are obviously linked to school. Don’t be surprised if your child would prefer to seek reassurance from teachers over family members. </a:t>
            </a:r>
          </a:p>
          <a:p>
            <a:pPr marL="114300" indent="0">
              <a:buNone/>
            </a:pPr>
            <a:r>
              <a:rPr lang="en-GB">
                <a:solidFill>
                  <a:srgbClr val="283593"/>
                </a:solidFill>
              </a:rPr>
              <a:t>Try not to project your own anxieties or views about the SATs</a:t>
            </a:r>
          </a:p>
          <a:p>
            <a:pPr marL="114300" indent="0">
              <a:buNone/>
            </a:pPr>
            <a:r>
              <a:rPr lang="en-GB"/>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59D87-F601-46EE-290E-B478CA893F40}"/>
              </a:ext>
            </a:extLst>
          </p:cNvPr>
          <p:cNvSpPr>
            <a:spLocks noGrp="1"/>
          </p:cNvSpPr>
          <p:nvPr>
            <p:ph type="title"/>
          </p:nvPr>
        </p:nvSpPr>
        <p:spPr/>
        <p:txBody>
          <a:bodyPr/>
          <a:lstStyle/>
          <a:p>
            <a:r>
              <a:rPr lang="en-GB"/>
              <a:t>What should I do if my child is sick on the day of SATS testing?</a:t>
            </a:r>
          </a:p>
        </p:txBody>
      </p:sp>
      <p:sp>
        <p:nvSpPr>
          <p:cNvPr id="3" name="Text Placeholder 2">
            <a:extLst>
              <a:ext uri="{FF2B5EF4-FFF2-40B4-BE49-F238E27FC236}">
                <a16:creationId xmlns:a16="http://schemas.microsoft.com/office/drawing/2014/main" id="{529ABD8D-BB57-B07C-840C-BA1574FB3097}"/>
              </a:ext>
            </a:extLst>
          </p:cNvPr>
          <p:cNvSpPr>
            <a:spLocks noGrp="1"/>
          </p:cNvSpPr>
          <p:nvPr>
            <p:ph type="body" idx="1"/>
          </p:nvPr>
        </p:nvSpPr>
        <p:spPr/>
        <p:txBody>
          <a:bodyPr/>
          <a:lstStyle/>
          <a:p>
            <a:r>
              <a:rPr lang="en-GB"/>
              <a:t>Don’t panic!</a:t>
            </a:r>
          </a:p>
          <a:p>
            <a:r>
              <a:rPr lang="en-GB"/>
              <a:t>Contact the school at the earliest opportunity. </a:t>
            </a:r>
          </a:p>
          <a:p>
            <a:r>
              <a:rPr lang="en-GB"/>
              <a:t>The school will talk through with you what arrangements that will need to be put in place. </a:t>
            </a:r>
          </a:p>
          <a:p>
            <a:r>
              <a:rPr lang="en-GB"/>
              <a:t>Your child will need to stay isolated from other Y6 children who have sat the test – this will mean that you need to ensure that they don’t contact others, even by phone/text or online messaging, until they have sat the test.  You will need to declare that this has happened. </a:t>
            </a:r>
          </a:p>
          <a:p>
            <a:r>
              <a:rPr lang="en-GB"/>
              <a:t>Tests need to be sat in a certain order and, therefore, it isn’t just the case of missing one test. </a:t>
            </a:r>
          </a:p>
        </p:txBody>
      </p:sp>
      <p:sp>
        <p:nvSpPr>
          <p:cNvPr id="4" name="Slide Number Placeholder 3">
            <a:extLst>
              <a:ext uri="{FF2B5EF4-FFF2-40B4-BE49-F238E27FC236}">
                <a16:creationId xmlns:a16="http://schemas.microsoft.com/office/drawing/2014/main" id="{A31FD641-B7FE-F89D-0B69-C504A1A77B18}"/>
              </a:ext>
            </a:extLst>
          </p:cNvPr>
          <p:cNvSpPr>
            <a:spLocks noGrp="1"/>
          </p:cNvSpPr>
          <p:nvPr>
            <p:ph type="sldNum" idx="12"/>
          </p:nvPr>
        </p:nvSpPr>
        <p:spPr/>
        <p:txBody>
          <a:bodyPr/>
          <a:lstStyle/>
          <a:p>
            <a:fld id="{00000000-1234-1234-1234-123412341234}" type="slidenum">
              <a:rPr lang="en" smtClean="0"/>
              <a:pPr/>
              <a:t>31</a:t>
            </a:fld>
            <a:endParaRPr lang="en"/>
          </a:p>
        </p:txBody>
      </p:sp>
    </p:spTree>
    <p:extLst>
      <p:ext uri="{BB962C8B-B14F-4D97-AF65-F5344CB8AC3E}">
        <p14:creationId xmlns:p14="http://schemas.microsoft.com/office/powerpoint/2010/main" val="2269724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a:t>Listen to your teacher.</a:t>
            </a:r>
          </a:p>
          <a:p>
            <a:r>
              <a:rPr lang="en-GB"/>
              <a:t>The adults you work with all want you to do your best.</a:t>
            </a:r>
          </a:p>
          <a:p>
            <a:r>
              <a:rPr lang="en-GB"/>
              <a:t>Get plenty of sleep and eat well, this will help your brain.</a:t>
            </a:r>
          </a:p>
          <a:p>
            <a:r>
              <a:rPr lang="en-GB"/>
              <a:t>Read all the questions carefully. This can help you to avoid silly mistakes.</a:t>
            </a:r>
          </a:p>
          <a:p>
            <a:r>
              <a:rPr lang="en-GB"/>
              <a:t>Don’t panic. There may be questions you think you can’t answer. Take a deep breath. Read it again. You can always move on and go back to it later. It’s often better to write something rather than nothing. </a:t>
            </a:r>
          </a:p>
          <a:p>
            <a:r>
              <a:rPr lang="en-GB"/>
              <a:t>Remember that the Year 6 SATs last for 4 days out of your whole life!</a:t>
            </a:r>
          </a:p>
          <a:p>
            <a:pPr marL="114300" indent="0">
              <a:buNone/>
            </a:pPr>
            <a:endParaRPr lang="en-GB"/>
          </a:p>
          <a:p>
            <a:pPr marL="114300" indent="0">
              <a:buNone/>
            </a:pPr>
            <a:endParaRPr lang="en-GB"/>
          </a:p>
          <a:p>
            <a:pPr marL="114300" indent="0">
              <a:buNone/>
            </a:pPr>
            <a:r>
              <a:rPr lang="en-GB" i="1">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32</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dd912b2-fccb-479a-8d4b-2937e8398ddb" xsi:nil="true"/>
    <lcf76f155ced4ddcb4097134ff3c332f xmlns="71d96f78-74e6-472a-8bb2-341772c9b8b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6" ma:contentTypeDescription="Create a new document." ma:contentTypeScope="" ma:versionID="4dc7ca340d7141f18cf483c802cf832a">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48ab8bbe90c3f4fad612d66a21f7dde9"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0c7d1f56-7ccc-4f56-a8ce-c0d90b3ae347}"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177C922-0D8D-426C-A0EF-E4012B570D23}">
  <ds:schemaRefs>
    <ds:schemaRef ds:uri="71d96f78-74e6-472a-8bb2-341772c9b8b3"/>
    <ds:schemaRef ds:uri="7dd912b2-fccb-479a-8d4b-2937e8398ddb"/>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7009D29-3F34-4AC5-A1DB-8C3F5493F60D}">
  <ds:schemaRefs>
    <ds:schemaRef ds:uri="http://schemas.microsoft.com/sharepoint/v3/contenttype/forms"/>
  </ds:schemaRefs>
</ds:datastoreItem>
</file>

<file path=customXml/itemProps3.xml><?xml version="1.0" encoding="utf-8"?>
<ds:datastoreItem xmlns:ds="http://schemas.openxmlformats.org/officeDocument/2006/customXml" ds:itemID="{B90F3048-3ADA-4EA6-A70D-E0480F9C0336}">
  <ds:schemaRefs>
    <ds:schemaRef ds:uri="71d96f78-74e6-472a-8bb2-341772c9b8b3"/>
    <ds:schemaRef ds:uri="7dd912b2-fccb-479a-8d4b-2937e8398d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3628</Words>
  <Application>Microsoft Office PowerPoint</Application>
  <PresentationFormat>On-screen Show (16:9)</PresentationFormat>
  <Paragraphs>328</Paragraphs>
  <Slides>32</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Lexend</vt:lpstr>
      <vt:lpstr>Cambria Math</vt:lpstr>
      <vt:lpstr>Nunito Sans SemiBold</vt:lpstr>
      <vt:lpstr>Nunito</vt:lpstr>
      <vt:lpstr>Wingdings</vt:lpstr>
      <vt:lpstr>Arial</vt:lpstr>
      <vt:lpstr>TSL</vt:lpstr>
      <vt:lpstr>  Year 6 SATs 2025 Presentation for Parents, Carers &amp; Guardians</vt:lpstr>
      <vt:lpstr>What are the SATs? </vt:lpstr>
      <vt:lpstr>When and how the SATs are completed</vt:lpstr>
      <vt:lpstr>Specific arrangements for SATs</vt:lpstr>
      <vt:lpstr>The results</vt:lpstr>
      <vt:lpstr>What happens to the results?</vt:lpstr>
      <vt:lpstr>What happens to the results?</vt:lpstr>
      <vt:lpstr>Grammar, Punctuation and Spelling: Monday 12th May</vt:lpstr>
      <vt:lpstr>Grammar, Punctuation and Spelling: Paper 1 (GPS)</vt:lpstr>
      <vt:lpstr>Grammar, Punctuation and Spelling: Paper 1 (GPS)</vt:lpstr>
      <vt:lpstr>Grammar, Punctuation and Spelling: Paper 2 (spelling)</vt:lpstr>
      <vt:lpstr>Reading: Tuesday 13th May </vt:lpstr>
      <vt:lpstr>Reading </vt:lpstr>
      <vt:lpstr>Reading </vt:lpstr>
      <vt:lpstr>Reading </vt:lpstr>
      <vt:lpstr>Reading </vt:lpstr>
      <vt:lpstr>Maths: Wednesday 14th May and Thursday 15th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What should I do if my child is sick on the day of SATS testing?</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T Richards</dc:creator>
  <cp:lastModifiedBy>T Richards</cp:lastModifiedBy>
  <cp:revision>1</cp:revision>
  <dcterms:modified xsi:type="dcterms:W3CDTF">2025-04-01T15:25:40Z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2025-03-28T12:23:04Z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09b6f994-4078-4dcb-b68d-a75b83e64ef6</vt:lpwstr>
  </property>
  <property fmtid="{D5CDD505-2E9C-101B-9397-08002B2CF9AE}" pid="8" name="MSIP_Label_defa4170-0d19-0005-0004-bc88714345d2_ContentBits">
    <vt:lpwstr>0</vt:lpwstr>
  </property>
  <property fmtid="{D5CDD505-2E9C-101B-9397-08002B2CF9AE}" pid="9" name="MSIP_Label_defa4170-0d19-0005-0004-bc88714345d2_Tag">
    <vt:lpwstr>10, 3, 0, 1</vt:lpwstr>
  </property>
  <property fmtid="{D5CDD505-2E9C-101B-9397-08002B2CF9AE}" pid="10" name="ContentTypeId">
    <vt:lpwstr>0x01010019582E0B82A07048A48C23433B10B790</vt:lpwstr>
  </property>
  <property fmtid="{D5CDD505-2E9C-101B-9397-08002B2CF9AE}" pid="11" name="MediaServiceImageTags">
    <vt:lpwstr/>
  </property>
</Properties>
</file>